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45"/>
  </p:notesMasterIdLst>
  <p:sldIdLst>
    <p:sldId id="279" r:id="rId3"/>
    <p:sldId id="288" r:id="rId4"/>
    <p:sldId id="289" r:id="rId5"/>
    <p:sldId id="290" r:id="rId6"/>
    <p:sldId id="343" r:id="rId7"/>
    <p:sldId id="306" r:id="rId8"/>
    <p:sldId id="332" r:id="rId9"/>
    <p:sldId id="333" r:id="rId10"/>
    <p:sldId id="334" r:id="rId11"/>
    <p:sldId id="305" r:id="rId12"/>
    <p:sldId id="304" r:id="rId13"/>
    <p:sldId id="340" r:id="rId14"/>
    <p:sldId id="264" r:id="rId15"/>
    <p:sldId id="265" r:id="rId16"/>
    <p:sldId id="307" r:id="rId17"/>
    <p:sldId id="308" r:id="rId18"/>
    <p:sldId id="311" r:id="rId19"/>
    <p:sldId id="282" r:id="rId20"/>
    <p:sldId id="310" r:id="rId21"/>
    <p:sldId id="337" r:id="rId22"/>
    <p:sldId id="309" r:id="rId23"/>
    <p:sldId id="314" r:id="rId24"/>
    <p:sldId id="312" r:id="rId25"/>
    <p:sldId id="342" r:id="rId26"/>
    <p:sldId id="313" r:id="rId27"/>
    <p:sldId id="317" r:id="rId28"/>
    <p:sldId id="322" r:id="rId29"/>
    <p:sldId id="320" r:id="rId30"/>
    <p:sldId id="321" r:id="rId31"/>
    <p:sldId id="315" r:id="rId32"/>
    <p:sldId id="341" r:id="rId33"/>
    <p:sldId id="324" r:id="rId34"/>
    <p:sldId id="326" r:id="rId35"/>
    <p:sldId id="327" r:id="rId36"/>
    <p:sldId id="328" r:id="rId37"/>
    <p:sldId id="330" r:id="rId38"/>
    <p:sldId id="331" r:id="rId39"/>
    <p:sldId id="336" r:id="rId40"/>
    <p:sldId id="335" r:id="rId41"/>
    <p:sldId id="344" r:id="rId42"/>
    <p:sldId id="345" r:id="rId43"/>
    <p:sldId id="346" r:id="rId44"/>
  </p:sldIdLst>
  <p:sldSz cx="9144000" cy="6858000" type="screen4x3"/>
  <p:notesSz cx="7104063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03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2400" b="0" strike="noStrike" spc="-1">
                <a:solidFill>
                  <a:srgbClr val="FFFFFF"/>
                </a:solidFill>
                <a:latin typeface="Times New Roman"/>
              </a:rPr>
              <a:t>Fai clic per spostare la diapositiva</a:t>
            </a: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it-IT" sz="2000" b="0" strike="noStrike" spc="-1">
                <a:latin typeface="Arial"/>
              </a:rPr>
              <a:t>Fai clic per modificare il formato delle note</a:t>
            </a:r>
          </a:p>
        </p:txBody>
      </p:sp>
      <p:sp>
        <p:nvSpPr>
          <p:cNvPr id="16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it-IT" sz="1400" b="0" strike="noStrike" spc="-1">
                <a:latin typeface="Times New Roman"/>
              </a:rPr>
              <a:t>&lt;intestazione&gt;</a:t>
            </a:r>
          </a:p>
        </p:txBody>
      </p:sp>
      <p:sp>
        <p:nvSpPr>
          <p:cNvPr id="16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it-IT" sz="1400" b="0" strike="noStrike" spc="-1">
                <a:latin typeface="Times New Roman"/>
              </a:rPr>
              <a:t>&lt;data/ora&gt;</a:t>
            </a:r>
          </a:p>
        </p:txBody>
      </p:sp>
      <p:sp>
        <p:nvSpPr>
          <p:cNvPr id="16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it-IT" sz="1400" b="0" strike="noStrike" spc="-1">
                <a:latin typeface="Times New Roman"/>
              </a:rPr>
              <a:t>&lt;piè di pagina&gt;</a:t>
            </a:r>
          </a:p>
        </p:txBody>
      </p:sp>
      <p:sp>
        <p:nvSpPr>
          <p:cNvPr id="16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D0ECEFCA-BA36-4906-ABD0-1C4D9240A641}" type="slidenum">
              <a:rPr lang="it-IT" sz="1400" b="0" strike="noStrike" spc="-1">
                <a:latin typeface="Times New Roman"/>
              </a:rPr>
              <a:pPr algn="r"/>
              <a:t>‹N›</a:t>
            </a:fld>
            <a:endParaRPr lang="it-IT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0" y="9720360"/>
            <a:ext cx="3069720" cy="504360"/>
          </a:xfrm>
          <a:prstGeom prst="rect">
            <a:avLst/>
          </a:prstGeom>
          <a:noFill/>
          <a:ln w="9360">
            <a:noFill/>
          </a:ln>
        </p:spPr>
        <p:txBody>
          <a:bodyPr lIns="93240" tIns="48600" rIns="93240" bIns="486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it-IT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A. Dal Borgo         Liceo Torricelli - Faenza</a:t>
            </a:r>
            <a:endParaRPr lang="it-IT" sz="1200" b="0" strike="noStrike" spc="-1">
              <a:latin typeface="Times New Roman"/>
            </a:endParaRPr>
          </a:p>
        </p:txBody>
      </p:sp>
      <p:sp>
        <p:nvSpPr>
          <p:cNvPr id="247" name="TextShape 2"/>
          <p:cNvSpPr txBox="1"/>
          <p:nvPr/>
        </p:nvSpPr>
        <p:spPr>
          <a:xfrm>
            <a:off x="4024440" y="9720360"/>
            <a:ext cx="3069720" cy="504360"/>
          </a:xfrm>
          <a:prstGeom prst="rect">
            <a:avLst/>
          </a:prstGeom>
          <a:noFill/>
          <a:ln w="9360">
            <a:noFill/>
          </a:ln>
        </p:spPr>
        <p:txBody>
          <a:bodyPr lIns="93240" tIns="48600" rIns="93240" bIns="48600" anchor="b">
            <a:noAutofit/>
          </a:bodyPr>
          <a:lstStyle/>
          <a:p>
            <a:pPr algn="r">
              <a:lnSpc>
                <a:spcPct val="100000"/>
              </a:lnSpc>
            </a:pPr>
            <a:fld id="{909ADFEB-ED12-4E3D-A9E3-D1E754F9385A}" type="slidenum">
              <a:rPr lang="it-IT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1</a:t>
            </a:fld>
            <a:endParaRPr lang="it-IT" sz="1200" b="0" strike="noStrike" spc="-1">
              <a:latin typeface="Times New Roman"/>
            </a:endParaRPr>
          </a:p>
        </p:txBody>
      </p:sp>
      <p:sp>
        <p:nvSpPr>
          <p:cNvPr id="248" name="CustomShape 3"/>
          <p:cNvSpPr/>
          <p:nvPr/>
        </p:nvSpPr>
        <p:spPr>
          <a:xfrm>
            <a:off x="988920" y="768240"/>
            <a:ext cx="5119200" cy="38350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PlaceHolder 4"/>
          <p:cNvSpPr>
            <a:spLocks noGrp="1"/>
          </p:cNvSpPr>
          <p:nvPr>
            <p:ph type="body"/>
          </p:nvPr>
        </p:nvSpPr>
        <p:spPr>
          <a:xfrm>
            <a:off x="709560" y="4861080"/>
            <a:ext cx="5678280" cy="4605120"/>
          </a:xfrm>
          <a:prstGeom prst="rect">
            <a:avLst/>
          </a:prstGeom>
        </p:spPr>
        <p:txBody>
          <a:bodyPr lIns="93240" tIns="48600" rIns="93240" bIns="48600" anchor="ctr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00000" y="404640"/>
            <a:ext cx="7343280" cy="657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00000" y="404640"/>
            <a:ext cx="7343280" cy="657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00000" y="404640"/>
            <a:ext cx="7343280" cy="657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900000" y="404640"/>
            <a:ext cx="7343280" cy="657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900000" y="404640"/>
            <a:ext cx="7343280" cy="657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900000" y="404640"/>
            <a:ext cx="7343280" cy="657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00000" y="404640"/>
            <a:ext cx="7343280" cy="657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900000" y="404640"/>
            <a:ext cx="7343280" cy="3046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900000" y="404640"/>
            <a:ext cx="7343280" cy="657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00000" y="404640"/>
            <a:ext cx="7343280" cy="657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00000" y="404640"/>
            <a:ext cx="7343280" cy="657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900000" y="404640"/>
            <a:ext cx="7343280" cy="657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900000" y="404640"/>
            <a:ext cx="7343280" cy="657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900000" y="404640"/>
            <a:ext cx="7343280" cy="657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900000" y="404640"/>
            <a:ext cx="7343280" cy="657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00000" y="404640"/>
            <a:ext cx="7343280" cy="657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00000" y="404640"/>
            <a:ext cx="7343280" cy="657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00000" y="404640"/>
            <a:ext cx="7343280" cy="657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00000" y="404640"/>
            <a:ext cx="7343280" cy="3046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00000" y="404640"/>
            <a:ext cx="7343280" cy="657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00000" y="404640"/>
            <a:ext cx="7343280" cy="657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00000" y="404640"/>
            <a:ext cx="7343280" cy="657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"/>
          <p:cNvSpPr/>
          <p:nvPr/>
        </p:nvSpPr>
        <p:spPr>
          <a:xfrm>
            <a:off x="826920" y="1125360"/>
            <a:ext cx="7416720" cy="0"/>
          </a:xfrm>
          <a:prstGeom prst="line">
            <a:avLst/>
          </a:prstGeom>
          <a:ln w="6336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PlaceHolder 2"/>
          <p:cNvSpPr>
            <a:spLocks noGrp="1"/>
          </p:cNvSpPr>
          <p:nvPr>
            <p:ph type="title"/>
          </p:nvPr>
        </p:nvSpPr>
        <p:spPr>
          <a:xfrm>
            <a:off x="900000" y="404640"/>
            <a:ext cx="7343280" cy="657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5000"/>
              </a:lnSpc>
            </a:pPr>
            <a:r>
              <a:rPr lang="en-GB" sz="3600" b="1" strike="noStrike" spc="-1">
                <a:solidFill>
                  <a:srgbClr val="333399"/>
                </a:solidFill>
                <a:latin typeface="Tahoma"/>
              </a:rPr>
              <a:t>Fare clic per modificare lo stile del titolo</a:t>
            </a:r>
            <a:endParaRPr lang="en-GB" sz="36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24000" y="6324480"/>
            <a:ext cx="5916240" cy="4554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781680" y="6324480"/>
            <a:ext cx="1896840" cy="4554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EEAF101C-0CA0-4DE8-AA45-FC17610C325C}" type="slidenum">
              <a:rPr lang="it-IT" sz="1400" b="0" strike="noStrike" spc="-1">
                <a:solidFill>
                  <a:srgbClr val="000000"/>
                </a:solidFill>
                <a:latin typeface="Tahoma"/>
              </a:rPr>
              <a:pPr algn="r">
                <a:lnSpc>
                  <a:spcPct val="100000"/>
                </a:lnSpc>
              </a:pPr>
              <a:t>‹N›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latin typeface="Tahoma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400" b="0" strike="noStrike" spc="-1">
                <a:solidFill>
                  <a:srgbClr val="000000"/>
                </a:solidFill>
                <a:latin typeface="Tahoma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Tahoma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Tahoma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Tahoma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Tahoma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Tahoma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1"/>
          <p:cNvSpPr/>
          <p:nvPr/>
        </p:nvSpPr>
        <p:spPr>
          <a:xfrm>
            <a:off x="826920" y="1125360"/>
            <a:ext cx="7416720" cy="0"/>
          </a:xfrm>
          <a:prstGeom prst="line">
            <a:avLst/>
          </a:prstGeom>
          <a:ln w="6336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900000" y="404640"/>
            <a:ext cx="7343280" cy="657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5000"/>
              </a:lnSpc>
            </a:pPr>
            <a:r>
              <a:rPr lang="en-GB" sz="3600" b="1" strike="noStrike" spc="-1">
                <a:solidFill>
                  <a:srgbClr val="333399"/>
                </a:solidFill>
                <a:latin typeface="Tahoma"/>
              </a:rPr>
              <a:t>Fare clic per modificare lo stile del titolo</a:t>
            </a:r>
            <a:endParaRPr lang="en-GB" sz="36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21320" cy="45241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en-GB" sz="3200" b="0" strike="noStrike" spc="-1">
                <a:solidFill>
                  <a:srgbClr val="000000"/>
                </a:solidFill>
                <a:latin typeface="Tahoma"/>
              </a:rPr>
              <a:t>Fare clic per modificare stili del testo dello schema</a:t>
            </a:r>
          </a:p>
          <a:p>
            <a:pPr marL="735120" lvl="1" indent="-277560">
              <a:lnSpc>
                <a:spcPct val="105000"/>
              </a:lnSpc>
              <a:spcBef>
                <a:spcPts val="700"/>
              </a:spcBef>
              <a:buClr>
                <a:srgbClr val="FF0000"/>
              </a:buClr>
              <a:buSzPct val="55000"/>
              <a:buFont typeface="Wingdings" charset="2"/>
              <a:buChar char=""/>
            </a:pPr>
            <a:r>
              <a:rPr lang="en-GB" sz="2800" b="0" strike="noStrike" spc="-1">
                <a:solidFill>
                  <a:srgbClr val="000000"/>
                </a:solidFill>
                <a:latin typeface="Tahoma"/>
              </a:rPr>
              <a:t>Secondo livello</a:t>
            </a:r>
          </a:p>
          <a:p>
            <a:pPr marL="1143000" lvl="2" indent="-228240">
              <a:lnSpc>
                <a:spcPct val="105000"/>
              </a:lnSpc>
              <a:spcBef>
                <a:spcPts val="601"/>
              </a:spcBef>
              <a:buClr>
                <a:srgbClr val="3333CC"/>
              </a:buClr>
              <a:buSzPct val="50000"/>
              <a:buFont typeface="Wingdings" charset="2"/>
              <a:buChar char=""/>
            </a:pPr>
            <a:r>
              <a:rPr lang="en-GB" sz="2400" b="0" strike="noStrike" spc="-1">
                <a:solidFill>
                  <a:srgbClr val="000000"/>
                </a:solidFill>
                <a:latin typeface="Tahoma"/>
              </a:rPr>
              <a:t>Terzo livello</a:t>
            </a:r>
          </a:p>
          <a:p>
            <a:pPr marL="1600200" lvl="3" indent="-228240">
              <a:lnSpc>
                <a:spcPct val="105000"/>
              </a:lnSpc>
              <a:spcBef>
                <a:spcPts val="499"/>
              </a:spcBef>
              <a:buClr>
                <a:srgbClr val="FFCF01"/>
              </a:buClr>
              <a:buSzPct val="55000"/>
              <a:buFont typeface="Wingdings" charset="2"/>
              <a:buChar char=""/>
            </a:pPr>
            <a:r>
              <a:rPr lang="en-GB" sz="2000" b="0" strike="noStrike" spc="-1">
                <a:solidFill>
                  <a:srgbClr val="000000"/>
                </a:solidFill>
                <a:latin typeface="Tahoma"/>
              </a:rPr>
              <a:t>Quarto livello</a:t>
            </a:r>
          </a:p>
          <a:p>
            <a:pPr marL="2057400" lvl="4" indent="-228240">
              <a:lnSpc>
                <a:spcPct val="105000"/>
              </a:lnSpc>
              <a:spcBef>
                <a:spcPts val="499"/>
              </a:spcBef>
              <a:buClr>
                <a:srgbClr val="FFCF01"/>
              </a:buClr>
              <a:buSzPct val="50000"/>
              <a:buFont typeface="Wingdings" charset="2"/>
              <a:buChar char=""/>
            </a:pPr>
            <a:r>
              <a:rPr lang="en-GB" sz="2000" b="0" strike="noStrike" spc="-1">
                <a:solidFill>
                  <a:srgbClr val="000000"/>
                </a:solidFill>
                <a:latin typeface="Tahoma"/>
              </a:rPr>
              <a:t>Quinto livello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24000" y="6324480"/>
            <a:ext cx="5916240" cy="4554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781680" y="6324480"/>
            <a:ext cx="1896840" cy="4554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E099AB94-6CAD-45B1-A60F-7A392FE7D135}" type="slidenum">
              <a:rPr lang="it-IT" sz="1400" b="0" strike="noStrike" spc="-1">
                <a:solidFill>
                  <a:srgbClr val="000000"/>
                </a:solidFill>
                <a:latin typeface="Tahoma"/>
              </a:rPr>
              <a:pPr algn="r">
                <a:lnSpc>
                  <a:spcPct val="100000"/>
                </a:lnSpc>
              </a:pPr>
              <a:t>‹N›</a:t>
            </a:fld>
            <a:endParaRPr lang="it-IT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embed/tIIJME8-au8?start=70&amp;autoplay=1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nuc.eu/~/media/corporate/products/robots/scara/int-ro-pr-3ia-r.jpg?w=400" TargetMode="External"/><Relationship Id="rId2" Type="http://schemas.openxmlformats.org/officeDocument/2006/relationships/hyperlink" Target="https://www.youtube.com/embed/ci_mpRERMog?autoplay=1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embed/ox5bhKqKbTk?start=30&amp;autoplay=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embed/Gw57O6xldbs?autoplay=1" TargetMode="External"/><Relationship Id="rId2" Type="http://schemas.openxmlformats.org/officeDocument/2006/relationships/hyperlink" Target="https://www.youtube.com/embed/7coUcEHxnYA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embed/8X7KsumRn24?start=25&amp;autoplay=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ollmorgen.com/uploadedimages/kollmorgencom/Service_and_Support/Knowledge_Center/Success_Stories/Kollmorgen%20Universal%20Robots%20IT.png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embed/WGokreQtItM?autoplay=1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embed/Le57JXARfSQ?autoplay=1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embed/c3G_jZDcYyA?autoplay=1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embed/uHbMt6WDhQ8?start=40&amp;autoplay=1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embed/df9f4Qfa0uU?start=30&amp;autoplay=1" TargetMode="Externa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i0.wp.com/www.corrieretneo.it/wp-content/uploads/2018/04/davincirobot.jpg?w=615&amp;ssl=1" TargetMode="Externa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embed/QdQL11uWWcI?start=118&amp;autoplay=1" TargetMode="Externa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embed/6zLRX3Go1UM?autoplay=1" TargetMode="External"/><Relationship Id="rId2" Type="http://schemas.openxmlformats.org/officeDocument/2006/relationships/hyperlink" Target="https://www.youtube.com/embed/5-1VcTmJkOk?autoplay=1" TargetMode="Externa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embed/Cbilql23Ry4?autoplay=1" TargetMode="Externa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embed/IPukuYb9xWw?autoplay=1" TargetMode="Externa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embed/KycNkwMu_bI?autoplay=1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embed/u6ZHzZ37cSE?start=10&amp;autoplay=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6781680" y="6324480"/>
            <a:ext cx="1896840" cy="455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59255309-AD8A-4EFB-868F-B4A2390B2048}" type="slidenum">
              <a:rPr lang="it-IT" sz="1400" b="0" strike="noStrike" spc="-1">
                <a:solidFill>
                  <a:srgbClr val="000000"/>
                </a:solidFill>
                <a:latin typeface="Tahoma"/>
              </a:rPr>
              <a:pPr algn="r">
                <a:lnSpc>
                  <a:spcPct val="100000"/>
                </a:lnSpc>
              </a:pPr>
              <a:t>1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1043608" y="1916832"/>
            <a:ext cx="7056000" cy="223954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78000"/>
              </a:lnSpc>
              <a:spcBef>
                <a:spcPts val="2200"/>
              </a:spcBef>
            </a:pPr>
            <a:r>
              <a:rPr lang="it-IT" sz="3200" b="1" spc="-1" dirty="0" smtClean="0">
                <a:solidFill>
                  <a:srgbClr val="333399"/>
                </a:solidFill>
                <a:latin typeface="Tahoma"/>
              </a:rPr>
              <a:t>Parliamo</a:t>
            </a:r>
          </a:p>
          <a:p>
            <a:pPr algn="ctr">
              <a:lnSpc>
                <a:spcPct val="78000"/>
              </a:lnSpc>
              <a:spcBef>
                <a:spcPts val="2200"/>
              </a:spcBef>
            </a:pPr>
            <a:r>
              <a:rPr lang="it-IT" sz="2800" b="1" spc="-1" dirty="0" smtClean="0">
                <a:solidFill>
                  <a:srgbClr val="333399"/>
                </a:solidFill>
                <a:latin typeface="Tahoma"/>
              </a:rPr>
              <a:t>di</a:t>
            </a:r>
          </a:p>
          <a:p>
            <a:pPr algn="ctr">
              <a:lnSpc>
                <a:spcPct val="78000"/>
              </a:lnSpc>
              <a:spcBef>
                <a:spcPts val="2200"/>
              </a:spcBef>
            </a:pPr>
            <a:r>
              <a:rPr lang="it-IT" sz="7200" b="1" spc="-1" dirty="0" smtClean="0">
                <a:solidFill>
                  <a:srgbClr val="333399"/>
                </a:solidFill>
                <a:latin typeface="Tahoma"/>
              </a:rPr>
              <a:t>R</a:t>
            </a:r>
            <a:r>
              <a:rPr lang="it-IT" sz="7200" b="1" strike="noStrike" spc="-1" dirty="0" smtClean="0">
                <a:solidFill>
                  <a:srgbClr val="333399"/>
                </a:solidFill>
                <a:latin typeface="Tahoma"/>
              </a:rPr>
              <a:t>obot</a:t>
            </a:r>
            <a:endParaRPr lang="it-IT" sz="7200" b="0" strike="noStrike" spc="-1" dirty="0">
              <a:latin typeface="Arial"/>
            </a:endParaRPr>
          </a:p>
        </p:txBody>
      </p:sp>
      <p:sp>
        <p:nvSpPr>
          <p:cNvPr id="4" name="CustomShape 1"/>
          <p:cNvSpPr/>
          <p:nvPr/>
        </p:nvSpPr>
        <p:spPr>
          <a:xfrm>
            <a:off x="3204000" y="5229361"/>
            <a:ext cx="2939636" cy="28291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78000"/>
              </a:lnSpc>
              <a:spcBef>
                <a:spcPts val="799"/>
              </a:spcBef>
            </a:pPr>
            <a:r>
              <a:rPr lang="it-IT" sz="1600" b="0" strike="noStrike" spc="-1" dirty="0" smtClean="0">
                <a:solidFill>
                  <a:srgbClr val="333399"/>
                </a:solidFill>
                <a:latin typeface="Tahoma"/>
              </a:rPr>
              <a:t>Antonio Dal Borgo 2019-22</a:t>
            </a:r>
            <a:endParaRPr lang="it-IT" sz="1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900000" y="404640"/>
            <a:ext cx="7343280" cy="6570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5000"/>
              </a:lnSpc>
            </a:pPr>
            <a:r>
              <a:rPr lang="en-GB" sz="3600" b="1" spc="-1" dirty="0" err="1" smtClean="0">
                <a:solidFill>
                  <a:srgbClr val="333399"/>
                </a:solidFill>
                <a:latin typeface="Tahoma"/>
              </a:rPr>
              <a:t>Fantascienza</a:t>
            </a:r>
            <a:r>
              <a:rPr lang="en-GB" sz="3600" b="1" spc="-1" dirty="0" smtClean="0">
                <a:solidFill>
                  <a:srgbClr val="333399"/>
                </a:solidFill>
                <a:latin typeface="Tahoma"/>
              </a:rPr>
              <a:t> e </a:t>
            </a:r>
            <a:r>
              <a:rPr lang="en-GB" sz="3600" b="1" spc="-1" dirty="0" err="1" smtClean="0">
                <a:solidFill>
                  <a:srgbClr val="333399"/>
                </a:solidFill>
                <a:latin typeface="Tahoma"/>
              </a:rPr>
              <a:t>Tecnologia</a:t>
            </a:r>
            <a:endParaRPr lang="en-GB" sz="36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1" name="TextShape 2"/>
          <p:cNvSpPr txBox="1"/>
          <p:nvPr/>
        </p:nvSpPr>
        <p:spPr>
          <a:xfrm>
            <a:off x="755640" y="1413000"/>
            <a:ext cx="7920816" cy="4752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>
            <a:noAutofit/>
          </a:bodyPr>
          <a:lstStyle/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La robotica, come molte altre tecnologie, nasce prima come narrazione fantastica</a:t>
            </a: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«La buona fantascienza è scientificamente interessante non perché parla di prodigi tecnologici ma perché si propone come gioco narrativo sulla essenza stessa di ogni scienza, e cioè sulla sua </a:t>
            </a:r>
            <a:r>
              <a:rPr lang="it-IT" sz="3200" spc="-1" dirty="0" err="1" smtClean="0">
                <a:solidFill>
                  <a:srgbClr val="000000"/>
                </a:solidFill>
                <a:latin typeface="Tahoma"/>
              </a:rPr>
              <a:t>congetturalità</a:t>
            </a: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» (Umberto Eco)</a:t>
            </a:r>
          </a:p>
        </p:txBody>
      </p:sp>
      <p:sp>
        <p:nvSpPr>
          <p:cNvPr id="192" name="TextShape 3"/>
          <p:cNvSpPr txBox="1"/>
          <p:nvPr/>
        </p:nvSpPr>
        <p:spPr>
          <a:xfrm>
            <a:off x="6781680" y="6324480"/>
            <a:ext cx="1896840" cy="455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BEA94CA5-9FEB-475C-85FF-3A73BF9E88A9}" type="slidenum">
              <a:rPr lang="it-IT" sz="1400" b="0" strike="noStrike" spc="-1">
                <a:solidFill>
                  <a:srgbClr val="000000"/>
                </a:solidFill>
                <a:latin typeface="Tahoma"/>
              </a:rPr>
              <a:pPr algn="r">
                <a:lnSpc>
                  <a:spcPct val="100000"/>
                </a:lnSpc>
              </a:pPr>
              <a:t>10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5" name="Line 4"/>
          <p:cNvSpPr/>
          <p:nvPr/>
        </p:nvSpPr>
        <p:spPr>
          <a:xfrm>
            <a:off x="684000" y="1125360"/>
            <a:ext cx="7777080" cy="0"/>
          </a:xfrm>
          <a:prstGeom prst="line">
            <a:avLst/>
          </a:prstGeom>
          <a:ln w="6336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900000" y="404640"/>
            <a:ext cx="7343280" cy="6570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5000"/>
              </a:lnSpc>
            </a:pPr>
            <a:r>
              <a:rPr lang="en-GB" sz="3600" b="1" strike="noStrike" spc="-1" dirty="0" smtClean="0">
                <a:solidFill>
                  <a:srgbClr val="333399"/>
                </a:solidFill>
                <a:latin typeface="Tahoma"/>
              </a:rPr>
              <a:t>Robot</a:t>
            </a:r>
            <a:r>
              <a:rPr lang="en-GB" sz="3600" b="1" spc="-1" dirty="0" smtClean="0">
                <a:solidFill>
                  <a:srgbClr val="333399"/>
                </a:solidFill>
                <a:latin typeface="Tahoma"/>
              </a:rPr>
              <a:t> </a:t>
            </a:r>
            <a:r>
              <a:rPr lang="en-GB" sz="3600" b="1" spc="-1" dirty="0" err="1" smtClean="0">
                <a:solidFill>
                  <a:srgbClr val="333399"/>
                </a:solidFill>
                <a:latin typeface="Tahoma"/>
              </a:rPr>
              <a:t>nel</a:t>
            </a:r>
            <a:r>
              <a:rPr lang="en-GB" sz="3600" b="1" spc="-1" dirty="0" smtClean="0">
                <a:solidFill>
                  <a:srgbClr val="333399"/>
                </a:solidFill>
                <a:latin typeface="Tahoma"/>
              </a:rPr>
              <a:t> </a:t>
            </a:r>
            <a:r>
              <a:rPr lang="en-GB" sz="3600" b="1" strike="noStrike" spc="-1" dirty="0" err="1" smtClean="0">
                <a:solidFill>
                  <a:srgbClr val="333399"/>
                </a:solidFill>
                <a:latin typeface="Tahoma"/>
              </a:rPr>
              <a:t>fantastico</a:t>
            </a:r>
            <a:endParaRPr lang="en-GB" sz="36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1" name="TextShape 2"/>
          <p:cNvSpPr txBox="1"/>
          <p:nvPr/>
        </p:nvSpPr>
        <p:spPr>
          <a:xfrm>
            <a:off x="755640" y="1413000"/>
            <a:ext cx="7920816" cy="4752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>
            <a:noAutofit/>
          </a:bodyPr>
          <a:lstStyle/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en-GB" sz="2800" b="1" strike="noStrike" spc="-1" dirty="0" err="1" smtClean="0">
                <a:solidFill>
                  <a:srgbClr val="000000"/>
                </a:solidFill>
                <a:latin typeface="Tahoma"/>
              </a:rPr>
              <a:t>Letteratura</a:t>
            </a:r>
            <a:r>
              <a:rPr lang="en-GB" sz="2800" b="0" strike="noStrike" spc="-1" dirty="0" smtClean="0">
                <a:solidFill>
                  <a:srgbClr val="000000"/>
                </a:solidFill>
                <a:latin typeface="Tahoma"/>
              </a:rPr>
              <a:t>:</a:t>
            </a:r>
          </a:p>
          <a:p>
            <a:pPr marL="792000" lvl="1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en-GB" sz="2600" spc="-1" dirty="0" smtClean="0">
                <a:solidFill>
                  <a:srgbClr val="000000"/>
                </a:solidFill>
                <a:latin typeface="Tahoma"/>
              </a:rPr>
              <a:t>Isaac Asimov: </a:t>
            </a:r>
            <a:r>
              <a:rPr lang="en-GB" sz="2600" spc="-1" dirty="0" err="1" smtClean="0">
                <a:solidFill>
                  <a:srgbClr val="000000"/>
                </a:solidFill>
                <a:latin typeface="Tahoma"/>
              </a:rPr>
              <a:t>Ciclo</a:t>
            </a:r>
            <a:r>
              <a:rPr lang="en-GB" sz="2600" spc="-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2600" spc="-1" dirty="0" err="1" smtClean="0">
                <a:solidFill>
                  <a:srgbClr val="000000"/>
                </a:solidFill>
                <a:latin typeface="Tahoma"/>
              </a:rPr>
              <a:t>dei</a:t>
            </a:r>
            <a:r>
              <a:rPr lang="en-GB" sz="2600" spc="-1" dirty="0" smtClean="0">
                <a:solidFill>
                  <a:srgbClr val="000000"/>
                </a:solidFill>
                <a:latin typeface="Tahoma"/>
              </a:rPr>
              <a:t> Robot</a:t>
            </a:r>
          </a:p>
          <a:p>
            <a:pPr marL="792000" lvl="1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en-GB" sz="2600" spc="-1" dirty="0" smtClean="0">
                <a:solidFill>
                  <a:srgbClr val="000000"/>
                </a:solidFill>
                <a:latin typeface="Tahoma"/>
              </a:rPr>
              <a:t>Philip K. Dick: </a:t>
            </a:r>
            <a:r>
              <a:rPr lang="it-IT" sz="2600" spc="-1" dirty="0" smtClean="0">
                <a:solidFill>
                  <a:srgbClr val="000000"/>
                </a:solidFill>
                <a:latin typeface="Tahoma"/>
              </a:rPr>
              <a:t>Ma gli androidi sognano pecore elettriche</a:t>
            </a:r>
            <a:r>
              <a:rPr lang="it-IT" sz="2600" spc="-1" dirty="0" smtClean="0">
                <a:solidFill>
                  <a:srgbClr val="000000"/>
                </a:solidFill>
                <a:latin typeface="Tahoma"/>
              </a:rPr>
              <a:t>?</a:t>
            </a:r>
            <a:endParaRPr lang="en-GB" sz="2600" spc="-1" dirty="0" smtClean="0">
              <a:solidFill>
                <a:srgbClr val="000000"/>
              </a:solidFill>
              <a:latin typeface="Tahoma"/>
            </a:endParaRPr>
          </a:p>
          <a:p>
            <a:pPr marL="792000" lvl="1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en-GB" sz="2600" spc="-1" dirty="0" smtClean="0">
                <a:solidFill>
                  <a:srgbClr val="000000"/>
                </a:solidFill>
                <a:latin typeface="Tahoma"/>
              </a:rPr>
              <a:t>Mary Shelley: Frankenstein</a:t>
            </a:r>
            <a:endParaRPr lang="en-GB" sz="2600" b="0" strike="noStrike" spc="-1" dirty="0">
              <a:solidFill>
                <a:srgbClr val="000000"/>
              </a:solidFill>
              <a:latin typeface="Tahoma"/>
            </a:endParaRP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en-GB" sz="2800" b="1" strike="noStrike" spc="-1" dirty="0" smtClean="0">
                <a:solidFill>
                  <a:srgbClr val="000000"/>
                </a:solidFill>
                <a:latin typeface="Tahoma"/>
              </a:rPr>
              <a:t>Cinema</a:t>
            </a:r>
            <a:r>
              <a:rPr lang="en-GB" sz="2800" b="0" strike="noStrike" spc="-1" dirty="0" smtClean="0">
                <a:solidFill>
                  <a:srgbClr val="000000"/>
                </a:solidFill>
                <a:latin typeface="Tahoma"/>
              </a:rPr>
              <a:t>:</a:t>
            </a:r>
          </a:p>
          <a:p>
            <a:pPr marL="792000" lvl="1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it-IT" sz="2600" spc="-1" dirty="0" err="1" smtClean="0">
                <a:solidFill>
                  <a:srgbClr val="000000"/>
                </a:solidFill>
                <a:latin typeface="Tahoma"/>
              </a:rPr>
              <a:t>Metropolis</a:t>
            </a:r>
            <a:r>
              <a:rPr lang="it-IT" sz="2600" spc="-1" dirty="0" smtClean="0">
                <a:solidFill>
                  <a:srgbClr val="000000"/>
                </a:solidFill>
                <a:latin typeface="Tahoma"/>
              </a:rPr>
              <a:t> (1927), </a:t>
            </a:r>
            <a:r>
              <a:rPr lang="it-IT" sz="2600" spc="-1" dirty="0" err="1" smtClean="0">
                <a:solidFill>
                  <a:srgbClr val="000000"/>
                </a:solidFill>
                <a:latin typeface="Tahoma"/>
              </a:rPr>
              <a:t>Blade</a:t>
            </a:r>
            <a:r>
              <a:rPr lang="it-IT" sz="2600" spc="-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it-IT" sz="2600" spc="-1" dirty="0" err="1" smtClean="0">
                <a:solidFill>
                  <a:srgbClr val="000000"/>
                </a:solidFill>
                <a:latin typeface="Tahoma"/>
              </a:rPr>
              <a:t>runner</a:t>
            </a:r>
            <a:r>
              <a:rPr lang="it-IT" sz="2600" spc="-1" dirty="0" smtClean="0">
                <a:solidFill>
                  <a:srgbClr val="000000"/>
                </a:solidFill>
                <a:latin typeface="Tahoma"/>
              </a:rPr>
              <a:t>, L'uomo Bicentenario, Corto circuito, Star </a:t>
            </a:r>
            <a:r>
              <a:rPr lang="it-IT" sz="2600" spc="-1" dirty="0" err="1" smtClean="0">
                <a:solidFill>
                  <a:srgbClr val="000000"/>
                </a:solidFill>
                <a:latin typeface="Tahoma"/>
              </a:rPr>
              <a:t>Wars</a:t>
            </a:r>
            <a:r>
              <a:rPr lang="it-IT" sz="2600" spc="-1" dirty="0" smtClean="0">
                <a:solidFill>
                  <a:srgbClr val="000000"/>
                </a:solidFill>
                <a:latin typeface="Tahoma"/>
              </a:rPr>
              <a:t>, Star </a:t>
            </a:r>
            <a:r>
              <a:rPr lang="it-IT" sz="2600" spc="-1" dirty="0" err="1" smtClean="0">
                <a:solidFill>
                  <a:srgbClr val="000000"/>
                </a:solidFill>
                <a:latin typeface="Tahoma"/>
              </a:rPr>
              <a:t>Trek</a:t>
            </a:r>
            <a:endParaRPr lang="it-IT" sz="2600" spc="-1" dirty="0" smtClean="0">
              <a:solidFill>
                <a:srgbClr val="000000"/>
              </a:solidFill>
              <a:latin typeface="Tahoma"/>
            </a:endParaRPr>
          </a:p>
          <a:p>
            <a:pPr marL="792000" lvl="1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it-IT" sz="2600" spc="-1" dirty="0" smtClean="0">
                <a:solidFill>
                  <a:srgbClr val="000000"/>
                </a:solidFill>
                <a:latin typeface="Tahoma"/>
              </a:rPr>
              <a:t>Film di animazione: </a:t>
            </a:r>
            <a:r>
              <a:rPr lang="it-IT" sz="2600" spc="-1" dirty="0" err="1" smtClean="0">
                <a:solidFill>
                  <a:srgbClr val="000000"/>
                </a:solidFill>
                <a:latin typeface="Tahoma"/>
              </a:rPr>
              <a:t>Robots</a:t>
            </a:r>
            <a:r>
              <a:rPr lang="it-IT" sz="2600" spc="-1" dirty="0" smtClean="0">
                <a:solidFill>
                  <a:srgbClr val="000000"/>
                </a:solidFill>
                <a:latin typeface="Tahoma"/>
              </a:rPr>
              <a:t>, </a:t>
            </a:r>
            <a:r>
              <a:rPr lang="it-IT" sz="2600" spc="-1" dirty="0" err="1" smtClean="0">
                <a:solidFill>
                  <a:srgbClr val="000000"/>
                </a:solidFill>
                <a:latin typeface="Tahoma"/>
              </a:rPr>
              <a:t>Wall-E</a:t>
            </a:r>
            <a:r>
              <a:rPr lang="it-IT" sz="2600" spc="-1" dirty="0" smtClean="0">
                <a:solidFill>
                  <a:srgbClr val="000000"/>
                </a:solidFill>
                <a:latin typeface="Tahoma"/>
              </a:rPr>
              <a:t>, </a:t>
            </a:r>
            <a:r>
              <a:rPr lang="it-IT" sz="2600" spc="-1" dirty="0" err="1" smtClean="0">
                <a:solidFill>
                  <a:srgbClr val="000000"/>
                </a:solidFill>
                <a:latin typeface="Tahoma"/>
              </a:rPr>
              <a:t>Jeeg</a:t>
            </a:r>
            <a:r>
              <a:rPr lang="it-IT" sz="2600" spc="-1" dirty="0" smtClean="0">
                <a:solidFill>
                  <a:srgbClr val="000000"/>
                </a:solidFill>
                <a:latin typeface="Tahoma"/>
              </a:rPr>
              <a:t> Robot, Ufo robot, Mazinga</a:t>
            </a:r>
          </a:p>
        </p:txBody>
      </p:sp>
      <p:sp>
        <p:nvSpPr>
          <p:cNvPr id="192" name="TextShape 3"/>
          <p:cNvSpPr txBox="1"/>
          <p:nvPr/>
        </p:nvSpPr>
        <p:spPr>
          <a:xfrm>
            <a:off x="6781680" y="6324480"/>
            <a:ext cx="1896840" cy="455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BEA94CA5-9FEB-475C-85FF-3A73BF9E88A9}" type="slidenum">
              <a:rPr lang="it-IT" sz="1400" b="0" strike="noStrike" spc="-1">
                <a:solidFill>
                  <a:srgbClr val="000000"/>
                </a:solidFill>
                <a:latin typeface="Tahoma"/>
              </a:rPr>
              <a:pPr algn="r">
                <a:lnSpc>
                  <a:spcPct val="100000"/>
                </a:lnSpc>
              </a:pPr>
              <a:t>11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5" name="Line 4"/>
          <p:cNvSpPr/>
          <p:nvPr/>
        </p:nvSpPr>
        <p:spPr>
          <a:xfrm>
            <a:off x="684000" y="1125360"/>
            <a:ext cx="7777080" cy="0"/>
          </a:xfrm>
          <a:prstGeom prst="line">
            <a:avLst/>
          </a:prstGeom>
          <a:ln w="6336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900000" y="404640"/>
            <a:ext cx="7343280" cy="6570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5000"/>
              </a:lnSpc>
            </a:pPr>
            <a:r>
              <a:rPr lang="en-GB" sz="3600" b="1" strike="noStrike" spc="-1" dirty="0" smtClean="0">
                <a:solidFill>
                  <a:srgbClr val="333399"/>
                </a:solidFill>
                <a:latin typeface="Tahoma"/>
              </a:rPr>
              <a:t>Robot: fantasia e </a:t>
            </a:r>
            <a:r>
              <a:rPr lang="en-GB" sz="3600" b="1" strike="noStrike" spc="-1" dirty="0" err="1" smtClean="0">
                <a:solidFill>
                  <a:srgbClr val="333399"/>
                </a:solidFill>
                <a:latin typeface="Tahoma"/>
              </a:rPr>
              <a:t>realtà</a:t>
            </a:r>
            <a:endParaRPr lang="en-GB" sz="36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1" name="TextShape 2"/>
          <p:cNvSpPr txBox="1"/>
          <p:nvPr/>
        </p:nvSpPr>
        <p:spPr>
          <a:xfrm>
            <a:off x="755640" y="1413000"/>
            <a:ext cx="7920816" cy="4752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>
            <a:noAutofit/>
          </a:bodyPr>
          <a:lstStyle/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en-GB" sz="3200" spc="-1" dirty="0" smtClean="0">
                <a:solidFill>
                  <a:srgbClr val="000000"/>
                </a:solidFill>
                <a:latin typeface="Tahoma"/>
              </a:rPr>
              <a:t>T</a:t>
            </a:r>
            <a:r>
              <a:rPr lang="it-IT" sz="3200" spc="-1" dirty="0" err="1" smtClean="0">
                <a:solidFill>
                  <a:srgbClr val="000000"/>
                </a:solidFill>
                <a:latin typeface="Tahoma"/>
              </a:rPr>
              <a:t>endiamo</a:t>
            </a: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 a identificare i robot con gli stereotipi forniti dalla fantascienza, in particolare dal mondo cinematografico</a:t>
            </a: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Quasi sempre sono immagini di umanoidi che si muovono e interagiscono in modo naturale con noi umani</a:t>
            </a: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Oggi la realtà è molto diversa ma anche particolarmente diversificata</a:t>
            </a: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endParaRPr lang="en-GB" sz="2800" strike="noStrike" spc="-1" dirty="0" smtClean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92" name="TextShape 3"/>
          <p:cNvSpPr txBox="1"/>
          <p:nvPr/>
        </p:nvSpPr>
        <p:spPr>
          <a:xfrm>
            <a:off x="6781680" y="6324480"/>
            <a:ext cx="1896840" cy="455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BEA94CA5-9FEB-475C-85FF-3A73BF9E88A9}" type="slidenum">
              <a:rPr lang="it-IT" sz="1400" b="0" strike="noStrike" spc="-1">
                <a:solidFill>
                  <a:srgbClr val="000000"/>
                </a:solidFill>
                <a:latin typeface="Tahoma"/>
              </a:rPr>
              <a:pPr algn="r">
                <a:lnSpc>
                  <a:spcPct val="100000"/>
                </a:lnSpc>
              </a:pPr>
              <a:t>12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5" name="Line 4"/>
          <p:cNvSpPr/>
          <p:nvPr/>
        </p:nvSpPr>
        <p:spPr>
          <a:xfrm>
            <a:off x="684000" y="1125360"/>
            <a:ext cx="7777080" cy="0"/>
          </a:xfrm>
          <a:prstGeom prst="line">
            <a:avLst/>
          </a:prstGeom>
          <a:ln w="6336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900000" y="404640"/>
            <a:ext cx="7343280" cy="6570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5000"/>
              </a:lnSpc>
            </a:pPr>
            <a:r>
              <a:rPr lang="en-GB" sz="3600" b="1" strike="noStrike" spc="-1">
                <a:solidFill>
                  <a:srgbClr val="333399"/>
                </a:solidFill>
                <a:latin typeface="Tahoma"/>
              </a:rPr>
              <a:t>Confronto Uomo &lt;-&gt; Robot</a:t>
            </a:r>
            <a:endParaRPr lang="en-GB" sz="3600" b="0" strike="noStrike" spc="-1">
              <a:solidFill>
                <a:srgbClr val="FFFFFF"/>
              </a:solidFill>
              <a:latin typeface="Times New Roman"/>
            </a:endParaRPr>
          </a:p>
        </p:txBody>
      </p:sp>
      <p:graphicFrame>
        <p:nvGraphicFramePr>
          <p:cNvPr id="197" name="Table 2"/>
          <p:cNvGraphicFramePr/>
          <p:nvPr/>
        </p:nvGraphicFramePr>
        <p:xfrm>
          <a:off x="971640" y="1341360"/>
          <a:ext cx="7272000" cy="4968360"/>
        </p:xfrm>
        <a:graphic>
          <a:graphicData uri="http://schemas.openxmlformats.org/drawingml/2006/table">
            <a:tbl>
              <a:tblPr/>
              <a:tblGrid>
                <a:gridCol w="3636720"/>
                <a:gridCol w="3635280"/>
              </a:tblGrid>
              <a:tr h="496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b="1" strike="noStrike" spc="-1" dirty="0">
                          <a:solidFill>
                            <a:srgbClr val="FFFFFF"/>
                          </a:solidFill>
                          <a:latin typeface="Tahoma"/>
                        </a:rPr>
                        <a:t>Uomo</a:t>
                      </a:r>
                      <a:endParaRPr lang="it-IT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Robot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333CC"/>
                    </a:solidFill>
                  </a:tcPr>
                </a:tc>
              </a:tr>
              <a:tr h="496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b="0" strike="noStrike" spc="-1">
                          <a:solidFill>
                            <a:srgbClr val="000000"/>
                          </a:solidFill>
                          <a:latin typeface="Tahoma"/>
                        </a:rPr>
                        <a:t>Cervello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b="0" strike="noStrike" spc="-1">
                          <a:solidFill>
                            <a:srgbClr val="000000"/>
                          </a:solidFill>
                          <a:latin typeface="Tahoma"/>
                        </a:rPr>
                        <a:t>Unità di controllo (computer)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</a:tr>
              <a:tr h="496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b="0" strike="noStrike" spc="-1">
                          <a:solidFill>
                            <a:srgbClr val="000000"/>
                          </a:solidFill>
                          <a:latin typeface="Tahoma"/>
                        </a:rPr>
                        <a:t>Organi di senso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b="0" strike="noStrike" spc="-1">
                          <a:solidFill>
                            <a:srgbClr val="000000"/>
                          </a:solidFill>
                          <a:latin typeface="Tahoma"/>
                        </a:rPr>
                        <a:t>Sensori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8F6"/>
                    </a:solidFill>
                  </a:tcPr>
                </a:tc>
              </a:tr>
              <a:tr h="495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b="0" strike="noStrike" spc="-1">
                          <a:solidFill>
                            <a:srgbClr val="000000"/>
                          </a:solidFill>
                          <a:latin typeface="Tahoma"/>
                        </a:rPr>
                        <a:t>Muscoli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b="0" strike="noStrike" spc="-1">
                          <a:solidFill>
                            <a:srgbClr val="000000"/>
                          </a:solidFill>
                          <a:latin typeface="Tahoma"/>
                        </a:rPr>
                        <a:t>Attuatori (servomotori)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CDEC"/>
                    </a:solidFill>
                  </a:tcPr>
                </a:tc>
              </a:tr>
              <a:tr h="498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b="0" strike="noStrike" spc="-1">
                          <a:solidFill>
                            <a:srgbClr val="000000"/>
                          </a:solidFill>
                          <a:latin typeface="Tahoma"/>
                        </a:rPr>
                        <a:t>Bocca, orecchie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b="0" strike="noStrike" spc="-1">
                          <a:solidFill>
                            <a:srgbClr val="000000"/>
                          </a:solidFill>
                          <a:latin typeface="Tahoma"/>
                        </a:rPr>
                        <a:t>Microfono, altoparlante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8F6"/>
                    </a:solidFill>
                  </a:tcPr>
                </a:tc>
              </a:tr>
              <a:tr h="496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b="0" strike="noStrike" spc="-1">
                          <a:solidFill>
                            <a:srgbClr val="000000"/>
                          </a:solidFill>
                          <a:latin typeface="Tahoma"/>
                        </a:rPr>
                        <a:t>Occhi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b="0" strike="noStrike" spc="-1" dirty="0">
                          <a:solidFill>
                            <a:srgbClr val="000000"/>
                          </a:solidFill>
                          <a:latin typeface="Tahoma"/>
                        </a:rPr>
                        <a:t>Telecamera</a:t>
                      </a:r>
                      <a:endParaRPr lang="it-IT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</a:tr>
              <a:tr h="496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b="0" strike="noStrike" spc="-1">
                          <a:solidFill>
                            <a:srgbClr val="000000"/>
                          </a:solidFill>
                          <a:latin typeface="Tahoma"/>
                        </a:rPr>
                        <a:t>Braccia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b="0" strike="noStrike" spc="-1">
                          <a:solidFill>
                            <a:srgbClr val="000000"/>
                          </a:solidFill>
                          <a:latin typeface="Tahoma"/>
                        </a:rPr>
                        <a:t>Braccia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8F6"/>
                    </a:solidFill>
                  </a:tcPr>
                </a:tc>
              </a:tr>
              <a:tr h="496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b="0" strike="noStrike" spc="-1">
                          <a:solidFill>
                            <a:srgbClr val="000000"/>
                          </a:solidFill>
                          <a:latin typeface="Tahoma"/>
                        </a:rPr>
                        <a:t>Gambe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b="0" strike="noStrike" spc="-1">
                          <a:solidFill>
                            <a:srgbClr val="000000"/>
                          </a:solidFill>
                          <a:latin typeface="Tahoma"/>
                        </a:rPr>
                        <a:t>Gambe, ruote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</a:tr>
              <a:tr h="496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b="0" strike="noStrike" spc="-1">
                          <a:solidFill>
                            <a:srgbClr val="000000"/>
                          </a:solidFill>
                          <a:latin typeface="Tahoma"/>
                        </a:rPr>
                        <a:t>Scheletro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b="0" strike="noStrike" spc="-1">
                          <a:solidFill>
                            <a:srgbClr val="000000"/>
                          </a:solidFill>
                          <a:latin typeface="Tahoma"/>
                        </a:rPr>
                        <a:t>Struttura meccanica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8F6"/>
                    </a:solidFill>
                  </a:tcPr>
                </a:tc>
              </a:tr>
              <a:tr h="497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b="0" strike="noStrike" spc="-1">
                          <a:solidFill>
                            <a:srgbClr val="000000"/>
                          </a:solidFill>
                          <a:latin typeface="Tahoma"/>
                        </a:rPr>
                        <a:t>Apparato di alimentazione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b="0" strike="noStrike" spc="-1">
                          <a:solidFill>
                            <a:srgbClr val="000000"/>
                          </a:solidFill>
                          <a:latin typeface="Tahoma"/>
                        </a:rPr>
                        <a:t>Fonte di energia (batteria)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198" name="TextShape 3"/>
          <p:cNvSpPr txBox="1"/>
          <p:nvPr/>
        </p:nvSpPr>
        <p:spPr>
          <a:xfrm>
            <a:off x="6781680" y="6324480"/>
            <a:ext cx="1896840" cy="455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12960E70-E464-48C1-B9F2-D760CBEDAAB6}" type="slidenum">
              <a:rPr lang="it-IT" sz="1400" b="0" strike="noStrike" spc="-1">
                <a:solidFill>
                  <a:srgbClr val="000000"/>
                </a:solidFill>
                <a:latin typeface="Tahoma"/>
              </a:rPr>
              <a:pPr algn="r">
                <a:lnSpc>
                  <a:spcPct val="100000"/>
                </a:lnSpc>
              </a:pPr>
              <a:t>13</a:t>
            </a:fld>
            <a:endParaRPr lang="it-IT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6781680" y="6324480"/>
            <a:ext cx="1896840" cy="455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F0BF507A-6535-4BEB-B53B-6C917E988E5D}" type="slidenum">
              <a:rPr lang="it-IT" sz="1400" b="0" strike="noStrike" spc="-1">
                <a:solidFill>
                  <a:srgbClr val="000000"/>
                </a:solidFill>
                <a:latin typeface="Tahoma"/>
              </a:rPr>
              <a:pPr algn="r">
                <a:lnSpc>
                  <a:spcPct val="100000"/>
                </a:lnSpc>
              </a:pPr>
              <a:t>14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200" name="TextShape 2"/>
          <p:cNvSpPr txBox="1"/>
          <p:nvPr/>
        </p:nvSpPr>
        <p:spPr>
          <a:xfrm>
            <a:off x="900000" y="260280"/>
            <a:ext cx="7532280" cy="7538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5000"/>
              </a:lnSpc>
            </a:pPr>
            <a:r>
              <a:rPr lang="en-GB" sz="3600" b="1" strike="noStrike" spc="-1" dirty="0" err="1">
                <a:solidFill>
                  <a:srgbClr val="333399"/>
                </a:solidFill>
                <a:latin typeface="Tahoma"/>
              </a:rPr>
              <a:t>Robotica</a:t>
            </a:r>
            <a:endParaRPr lang="en-GB" sz="36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01" name="TextShape 3"/>
          <p:cNvSpPr txBox="1"/>
          <p:nvPr/>
        </p:nvSpPr>
        <p:spPr>
          <a:xfrm>
            <a:off x="755640" y="1413000"/>
            <a:ext cx="7561080" cy="49669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>
            <a:noAutofit/>
          </a:bodyPr>
          <a:lstStyle/>
          <a:p>
            <a:pPr marL="334800" indent="-334440">
              <a:lnSpc>
                <a:spcPct val="105000"/>
              </a:lnSpc>
              <a:spcBef>
                <a:spcPts val="799"/>
              </a:spcBef>
            </a:pPr>
            <a:r>
              <a:rPr lang="en-GB" sz="2800" b="0" strike="noStrike" spc="-1" dirty="0" err="1">
                <a:solidFill>
                  <a:srgbClr val="000000"/>
                </a:solidFill>
                <a:latin typeface="Tahoma"/>
              </a:rPr>
              <a:t>Tecnologia</a:t>
            </a:r>
            <a:r>
              <a:rPr lang="en-GB" sz="2800" b="0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2800" b="0" strike="noStrike" spc="-1" dirty="0" err="1" smtClean="0">
                <a:solidFill>
                  <a:srgbClr val="000000"/>
                </a:solidFill>
                <a:latin typeface="Tahoma"/>
              </a:rPr>
              <a:t>complessa</a:t>
            </a:r>
            <a:r>
              <a:rPr lang="en-GB" sz="2800" b="0" strike="noStrike" spc="-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2800" b="0" strike="noStrike" spc="-1" dirty="0" err="1" smtClean="0">
                <a:solidFill>
                  <a:srgbClr val="000000"/>
                </a:solidFill>
                <a:latin typeface="Tahoma"/>
              </a:rPr>
              <a:t>che</a:t>
            </a:r>
            <a:r>
              <a:rPr lang="en-GB" sz="2800" b="0" strike="noStrike" spc="-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2800" b="0" strike="noStrike" spc="-1" dirty="0" err="1">
                <a:solidFill>
                  <a:srgbClr val="000000"/>
                </a:solidFill>
                <a:latin typeface="Tahoma"/>
              </a:rPr>
              <a:t>si</a:t>
            </a:r>
            <a:r>
              <a:rPr lang="en-GB" sz="2800" b="0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2800" b="0" strike="noStrike" spc="-1" dirty="0" err="1">
                <a:solidFill>
                  <a:srgbClr val="000000"/>
                </a:solidFill>
                <a:latin typeface="Tahoma"/>
              </a:rPr>
              <a:t>avvale</a:t>
            </a:r>
            <a:r>
              <a:rPr lang="en-GB" sz="2800" b="0" strike="noStrike" spc="-1" dirty="0">
                <a:solidFill>
                  <a:srgbClr val="000000"/>
                </a:solidFill>
                <a:latin typeface="Tahoma"/>
              </a:rPr>
              <a:t> del </a:t>
            </a:r>
            <a:r>
              <a:rPr lang="en-GB" sz="2800" b="0" strike="noStrike" spc="-1" dirty="0" err="1">
                <a:solidFill>
                  <a:srgbClr val="000000"/>
                </a:solidFill>
                <a:latin typeface="Tahoma"/>
              </a:rPr>
              <a:t>contributo</a:t>
            </a:r>
            <a:r>
              <a:rPr lang="en-GB" sz="2800" b="0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2800" b="0" strike="noStrike" spc="-1" dirty="0" err="1">
                <a:solidFill>
                  <a:srgbClr val="000000"/>
                </a:solidFill>
                <a:latin typeface="Tahoma"/>
              </a:rPr>
              <a:t>di</a:t>
            </a:r>
            <a:r>
              <a:rPr lang="en-GB" sz="2800" b="0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2800" b="0" strike="noStrike" spc="-1" dirty="0" err="1">
                <a:solidFill>
                  <a:srgbClr val="000000"/>
                </a:solidFill>
                <a:latin typeface="Tahoma"/>
              </a:rPr>
              <a:t>molteplici</a:t>
            </a:r>
            <a:r>
              <a:rPr lang="en-GB" sz="2800" b="0" strike="noStrike" spc="-1" dirty="0">
                <a:solidFill>
                  <a:srgbClr val="000000"/>
                </a:solidFill>
                <a:latin typeface="Tahoma"/>
              </a:rPr>
              <a:t> discipline:</a:t>
            </a:r>
          </a:p>
          <a:p>
            <a:pPr marL="743040" lvl="1" indent="-285480">
              <a:lnSpc>
                <a:spcPct val="105000"/>
              </a:lnSpc>
              <a:spcBef>
                <a:spcPts val="700"/>
              </a:spcBef>
              <a:buClr>
                <a:srgbClr val="3333CC"/>
              </a:buClr>
              <a:buSzPct val="55000"/>
              <a:buFont typeface="Wingdings" charset="2"/>
              <a:buChar char=""/>
            </a:pPr>
            <a:r>
              <a:rPr lang="en-GB" sz="2800" b="0" strike="noStrike" spc="-1" dirty="0" err="1">
                <a:solidFill>
                  <a:srgbClr val="000000"/>
                </a:solidFill>
                <a:latin typeface="Tahoma"/>
              </a:rPr>
              <a:t>Informatica</a:t>
            </a:r>
            <a:endParaRPr lang="en-GB" sz="2800" b="0" strike="noStrike" spc="-1" dirty="0">
              <a:solidFill>
                <a:srgbClr val="000000"/>
              </a:solidFill>
              <a:latin typeface="Tahoma"/>
            </a:endParaRPr>
          </a:p>
          <a:p>
            <a:pPr marL="743040" lvl="1" indent="-285480">
              <a:lnSpc>
                <a:spcPct val="105000"/>
              </a:lnSpc>
              <a:spcBef>
                <a:spcPts val="700"/>
              </a:spcBef>
              <a:buClr>
                <a:srgbClr val="3333CC"/>
              </a:buClr>
              <a:buSzPct val="55000"/>
              <a:buFont typeface="Wingdings" charset="2"/>
              <a:buChar char=""/>
            </a:pPr>
            <a:r>
              <a:rPr lang="en-GB" sz="2800" b="0" strike="noStrike" spc="-1" dirty="0" err="1">
                <a:solidFill>
                  <a:srgbClr val="000000"/>
                </a:solidFill>
                <a:latin typeface="Tahoma"/>
              </a:rPr>
              <a:t>Fisica</a:t>
            </a:r>
            <a:endParaRPr lang="en-GB" sz="2800" b="0" strike="noStrike" spc="-1" dirty="0">
              <a:solidFill>
                <a:srgbClr val="000000"/>
              </a:solidFill>
              <a:latin typeface="Tahoma"/>
            </a:endParaRPr>
          </a:p>
          <a:p>
            <a:pPr marL="743040" lvl="1" indent="-285480">
              <a:lnSpc>
                <a:spcPct val="105000"/>
              </a:lnSpc>
              <a:spcBef>
                <a:spcPts val="700"/>
              </a:spcBef>
              <a:buClr>
                <a:srgbClr val="3333CC"/>
              </a:buClr>
              <a:buSzPct val="55000"/>
              <a:buFont typeface="Wingdings" charset="2"/>
              <a:buChar char=""/>
            </a:pPr>
            <a:r>
              <a:rPr lang="en-GB" sz="2800" b="0" strike="noStrike" spc="-1" dirty="0" err="1">
                <a:solidFill>
                  <a:srgbClr val="000000"/>
                </a:solidFill>
                <a:latin typeface="Tahoma"/>
              </a:rPr>
              <a:t>Meccanica</a:t>
            </a:r>
            <a:endParaRPr lang="en-GB" sz="2800" b="0" strike="noStrike" spc="-1" dirty="0">
              <a:solidFill>
                <a:srgbClr val="000000"/>
              </a:solidFill>
              <a:latin typeface="Tahoma"/>
            </a:endParaRPr>
          </a:p>
          <a:p>
            <a:pPr marL="743040" lvl="1" indent="-285480">
              <a:lnSpc>
                <a:spcPct val="105000"/>
              </a:lnSpc>
              <a:spcBef>
                <a:spcPts val="700"/>
              </a:spcBef>
              <a:buClr>
                <a:srgbClr val="3333CC"/>
              </a:buClr>
              <a:buSzPct val="55000"/>
              <a:buFont typeface="Wingdings" charset="2"/>
              <a:buChar char=""/>
            </a:pPr>
            <a:r>
              <a:rPr lang="en-GB" sz="2800" b="0" strike="noStrike" spc="-1" dirty="0" err="1">
                <a:solidFill>
                  <a:srgbClr val="000000"/>
                </a:solidFill>
                <a:latin typeface="Tahoma"/>
              </a:rPr>
              <a:t>Elettronica</a:t>
            </a:r>
            <a:endParaRPr lang="en-GB" sz="2800" b="0" strike="noStrike" spc="-1" dirty="0">
              <a:solidFill>
                <a:srgbClr val="000000"/>
              </a:solidFill>
              <a:latin typeface="Tahoma"/>
            </a:endParaRPr>
          </a:p>
          <a:p>
            <a:pPr marL="743040" lvl="1" indent="-285480">
              <a:lnSpc>
                <a:spcPct val="105000"/>
              </a:lnSpc>
              <a:spcBef>
                <a:spcPts val="700"/>
              </a:spcBef>
              <a:buClr>
                <a:srgbClr val="3333CC"/>
              </a:buClr>
              <a:buSzPct val="55000"/>
              <a:buFont typeface="Wingdings" charset="2"/>
              <a:buChar char=""/>
            </a:pPr>
            <a:r>
              <a:rPr lang="en-GB" sz="2800" b="0" strike="noStrike" spc="-1" dirty="0" err="1">
                <a:solidFill>
                  <a:srgbClr val="000000"/>
                </a:solidFill>
                <a:latin typeface="Tahoma"/>
              </a:rPr>
              <a:t>Matematica</a:t>
            </a:r>
            <a:endParaRPr lang="en-GB" sz="2800" b="0" strike="noStrike" spc="-1" dirty="0">
              <a:solidFill>
                <a:srgbClr val="000000"/>
              </a:solidFill>
              <a:latin typeface="Tahoma"/>
            </a:endParaRPr>
          </a:p>
          <a:p>
            <a:pPr marL="743040" lvl="1" indent="-285480">
              <a:lnSpc>
                <a:spcPct val="105000"/>
              </a:lnSpc>
              <a:spcBef>
                <a:spcPts val="700"/>
              </a:spcBef>
              <a:buClr>
                <a:srgbClr val="3333CC"/>
              </a:buClr>
              <a:buSzPct val="55000"/>
              <a:buFont typeface="Wingdings" charset="2"/>
              <a:buChar char=""/>
            </a:pPr>
            <a:r>
              <a:rPr lang="en-GB" sz="2800" b="0" strike="noStrike" spc="-1" dirty="0" err="1">
                <a:solidFill>
                  <a:srgbClr val="000000"/>
                </a:solidFill>
                <a:latin typeface="Tahoma"/>
              </a:rPr>
              <a:t>Chimica</a:t>
            </a:r>
            <a:r>
              <a:rPr lang="en-GB" sz="2800" b="0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2800" b="0" strike="noStrike" spc="-1" dirty="0" err="1">
                <a:solidFill>
                  <a:srgbClr val="000000"/>
                </a:solidFill>
                <a:latin typeface="Tahoma"/>
              </a:rPr>
              <a:t>dei</a:t>
            </a:r>
            <a:r>
              <a:rPr lang="en-GB" sz="2800" b="0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2800" b="0" strike="noStrike" spc="-1" dirty="0" err="1">
                <a:solidFill>
                  <a:srgbClr val="000000"/>
                </a:solidFill>
                <a:latin typeface="Tahoma"/>
              </a:rPr>
              <a:t>materiali</a:t>
            </a:r>
            <a:endParaRPr lang="en-GB" sz="2800" b="0" strike="noStrike" spc="-1" dirty="0">
              <a:solidFill>
                <a:srgbClr val="000000"/>
              </a:solidFill>
              <a:latin typeface="Tahoma"/>
            </a:endParaRPr>
          </a:p>
          <a:p>
            <a:pPr marL="743040" lvl="1" indent="-285480">
              <a:lnSpc>
                <a:spcPct val="105000"/>
              </a:lnSpc>
              <a:spcBef>
                <a:spcPts val="700"/>
              </a:spcBef>
              <a:buClr>
                <a:srgbClr val="3333CC"/>
              </a:buClr>
              <a:buSzPct val="55000"/>
              <a:buFont typeface="Wingdings" charset="2"/>
              <a:buChar char=""/>
            </a:pPr>
            <a:r>
              <a:rPr lang="en-GB" sz="2800" b="0" strike="noStrike" spc="-1" dirty="0" err="1">
                <a:solidFill>
                  <a:srgbClr val="000000"/>
                </a:solidFill>
                <a:latin typeface="Tahoma"/>
              </a:rPr>
              <a:t>Neuroscienze</a:t>
            </a:r>
            <a:endParaRPr lang="en-GB" sz="2800" b="0" strike="noStrike" spc="-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02" name="Line 4"/>
          <p:cNvSpPr/>
          <p:nvPr/>
        </p:nvSpPr>
        <p:spPr>
          <a:xfrm>
            <a:off x="684000" y="1125360"/>
            <a:ext cx="7777080" cy="0"/>
          </a:xfrm>
          <a:prstGeom prst="line">
            <a:avLst/>
          </a:prstGeom>
          <a:ln w="6336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900000" y="404640"/>
            <a:ext cx="7343280" cy="6570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5000"/>
              </a:lnSpc>
            </a:pPr>
            <a:r>
              <a:rPr lang="en-GB" sz="3600" b="1" strike="noStrike" spc="-1">
                <a:solidFill>
                  <a:srgbClr val="333399"/>
                </a:solidFill>
                <a:latin typeface="Tahoma"/>
              </a:rPr>
              <a:t>Robot: evoluzione</a:t>
            </a:r>
            <a:endParaRPr lang="en-GB" sz="36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1" name="TextShape 2"/>
          <p:cNvSpPr txBox="1"/>
          <p:nvPr/>
        </p:nvSpPr>
        <p:spPr>
          <a:xfrm>
            <a:off x="755640" y="1413000"/>
            <a:ext cx="7920816" cy="4752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>
            <a:noAutofit/>
          </a:bodyPr>
          <a:lstStyle/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en-GB" sz="3000" b="1" strike="noStrike" spc="-1" dirty="0">
                <a:solidFill>
                  <a:srgbClr val="000000"/>
                </a:solidFill>
                <a:latin typeface="Tahoma"/>
              </a:rPr>
              <a:t>Prima </a:t>
            </a:r>
            <a:r>
              <a:rPr lang="en-GB" sz="3000" b="1" strike="noStrike" spc="-1" dirty="0" err="1">
                <a:solidFill>
                  <a:srgbClr val="000000"/>
                </a:solidFill>
                <a:latin typeface="Tahoma"/>
              </a:rPr>
              <a:t>generazione</a:t>
            </a:r>
            <a:r>
              <a:rPr lang="en-GB" sz="3000" b="0" strike="noStrike" spc="-1" dirty="0">
                <a:solidFill>
                  <a:srgbClr val="000000"/>
                </a:solidFill>
                <a:latin typeface="Tahoma"/>
              </a:rPr>
              <a:t>: </a:t>
            </a:r>
            <a:r>
              <a:rPr lang="en-GB" sz="3000" b="0" strike="noStrike" spc="-1" dirty="0" err="1">
                <a:solidFill>
                  <a:srgbClr val="000000"/>
                </a:solidFill>
                <a:latin typeface="Tahoma"/>
              </a:rPr>
              <a:t>programmati</a:t>
            </a:r>
            <a:r>
              <a:rPr lang="en-GB" sz="3000" b="0" strike="noStrike" spc="-1" dirty="0">
                <a:solidFill>
                  <a:srgbClr val="000000"/>
                </a:solidFill>
                <a:latin typeface="Tahoma"/>
              </a:rPr>
              <a:t> per </a:t>
            </a:r>
            <a:r>
              <a:rPr lang="en-GB" sz="3000" b="0" strike="noStrike" spc="-1" dirty="0" err="1">
                <a:solidFill>
                  <a:srgbClr val="000000"/>
                </a:solidFill>
                <a:latin typeface="Tahoma"/>
              </a:rPr>
              <a:t>eseguire</a:t>
            </a:r>
            <a:r>
              <a:rPr lang="en-GB" sz="3000" b="0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3000" b="0" strike="noStrike" spc="-1" dirty="0" err="1">
                <a:solidFill>
                  <a:srgbClr val="000000"/>
                </a:solidFill>
                <a:latin typeface="Tahoma"/>
              </a:rPr>
              <a:t>sequenze</a:t>
            </a:r>
            <a:r>
              <a:rPr lang="en-GB" sz="3000" b="0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3000" b="0" strike="noStrike" spc="-1" dirty="0" err="1">
                <a:solidFill>
                  <a:srgbClr val="000000"/>
                </a:solidFill>
                <a:latin typeface="Tahoma"/>
              </a:rPr>
              <a:t>ripetitive</a:t>
            </a:r>
            <a:r>
              <a:rPr lang="en-GB" sz="3000" b="0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3000" b="0" strike="noStrike" spc="-1" dirty="0" err="1">
                <a:solidFill>
                  <a:srgbClr val="000000"/>
                </a:solidFill>
                <a:latin typeface="Tahoma"/>
              </a:rPr>
              <a:t>di</a:t>
            </a:r>
            <a:r>
              <a:rPr lang="en-GB" sz="3000" b="0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3000" b="0" strike="noStrike" spc="-1" dirty="0" err="1" smtClean="0">
                <a:solidFill>
                  <a:srgbClr val="000000"/>
                </a:solidFill>
                <a:latin typeface="Tahoma"/>
              </a:rPr>
              <a:t>operazioni</a:t>
            </a:r>
            <a:endParaRPr lang="en-GB" sz="3000" b="0" strike="noStrike" spc="-1" dirty="0">
              <a:solidFill>
                <a:srgbClr val="000000"/>
              </a:solidFill>
              <a:latin typeface="Tahoma"/>
            </a:endParaRP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en-GB" sz="3000" b="1" strike="noStrike" spc="-1" dirty="0" err="1">
                <a:solidFill>
                  <a:srgbClr val="000000"/>
                </a:solidFill>
                <a:latin typeface="Tahoma"/>
              </a:rPr>
              <a:t>Seconda</a:t>
            </a:r>
            <a:r>
              <a:rPr lang="en-GB" sz="3000" b="1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3000" b="1" strike="noStrike" spc="-1" dirty="0" err="1">
                <a:solidFill>
                  <a:srgbClr val="000000"/>
                </a:solidFill>
                <a:latin typeface="Tahoma"/>
              </a:rPr>
              <a:t>generazione</a:t>
            </a:r>
            <a:r>
              <a:rPr lang="en-GB" sz="3000" b="0" strike="noStrike" spc="-1" dirty="0" smtClean="0">
                <a:solidFill>
                  <a:srgbClr val="000000"/>
                </a:solidFill>
                <a:latin typeface="Tahoma"/>
              </a:rPr>
              <a:t>: 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ha capacità di visione e analisi dell’ambiente di lavoro</a:t>
            </a: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en-GB" sz="3000" b="1" spc="-1" dirty="0" err="1" smtClean="0">
                <a:solidFill>
                  <a:srgbClr val="000000"/>
                </a:solidFill>
                <a:latin typeface="Tahoma"/>
              </a:rPr>
              <a:t>Terza</a:t>
            </a:r>
            <a:r>
              <a:rPr lang="en-GB" sz="3000" b="1" spc="-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3000" b="1" spc="-1" dirty="0" err="1" smtClean="0">
                <a:solidFill>
                  <a:srgbClr val="000000"/>
                </a:solidFill>
                <a:latin typeface="Tahoma"/>
              </a:rPr>
              <a:t>generazione</a:t>
            </a:r>
            <a:r>
              <a:rPr lang="en-GB" sz="3000" spc="-1" dirty="0" smtClean="0">
                <a:solidFill>
                  <a:srgbClr val="000000"/>
                </a:solidFill>
                <a:latin typeface="Tahoma"/>
              </a:rPr>
              <a:t>: 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in grado di costruire autonomamente nuovi algoritmi (auto ap-prendimento) e di verificarne la coerenza rispetto ai compiti assegnati (intelligenza artificiale) </a:t>
            </a:r>
            <a:r>
              <a:rPr lang="en-GB" sz="3000" spc="-1" dirty="0" smtClean="0">
                <a:solidFill>
                  <a:srgbClr val="000000"/>
                </a:solidFill>
                <a:latin typeface="Tahoma"/>
              </a:rPr>
              <a:t>[</a:t>
            </a:r>
            <a:r>
              <a:rPr lang="en-GB" sz="3000" u="sng" spc="-1" dirty="0" smtClean="0">
                <a:solidFill>
                  <a:srgbClr val="CCCCFF"/>
                </a:solidFill>
                <a:latin typeface="Tahoma"/>
                <a:hlinkClick r:id="rId2"/>
              </a:rPr>
              <a:t>video</a:t>
            </a:r>
            <a:r>
              <a:rPr lang="en-GB" sz="3000" spc="-1" dirty="0" smtClean="0">
                <a:solidFill>
                  <a:srgbClr val="000000"/>
                </a:solidFill>
                <a:latin typeface="Tahoma"/>
              </a:rPr>
              <a:t>]</a:t>
            </a:r>
            <a:endParaRPr lang="en-GB" sz="3000" b="0" strike="noStrike" spc="-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92" name="TextShape 3"/>
          <p:cNvSpPr txBox="1"/>
          <p:nvPr/>
        </p:nvSpPr>
        <p:spPr>
          <a:xfrm>
            <a:off x="6781680" y="6324480"/>
            <a:ext cx="1896840" cy="455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BEA94CA5-9FEB-475C-85FF-3A73BF9E88A9}" type="slidenum">
              <a:rPr lang="it-IT" sz="1400" b="0" strike="noStrike" spc="-1">
                <a:solidFill>
                  <a:srgbClr val="000000"/>
                </a:solidFill>
                <a:latin typeface="Tahoma"/>
              </a:rPr>
              <a:pPr algn="r">
                <a:lnSpc>
                  <a:spcPct val="100000"/>
                </a:lnSpc>
              </a:pPr>
              <a:t>15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5" name="Line 4"/>
          <p:cNvSpPr/>
          <p:nvPr/>
        </p:nvSpPr>
        <p:spPr>
          <a:xfrm>
            <a:off x="684000" y="1125360"/>
            <a:ext cx="7777080" cy="0"/>
          </a:xfrm>
          <a:prstGeom prst="line">
            <a:avLst/>
          </a:prstGeom>
          <a:ln w="6336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6781680" y="6324480"/>
            <a:ext cx="1896840" cy="455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F0BF507A-6535-4BEB-B53B-6C917E988E5D}" type="slidenum">
              <a:rPr lang="it-IT" sz="1400" b="0" strike="noStrike" spc="-1">
                <a:solidFill>
                  <a:srgbClr val="000000"/>
                </a:solidFill>
                <a:latin typeface="Tahoma"/>
              </a:rPr>
              <a:pPr algn="r">
                <a:lnSpc>
                  <a:spcPct val="100000"/>
                </a:lnSpc>
              </a:pPr>
              <a:t>16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200" name="TextShape 2"/>
          <p:cNvSpPr txBox="1"/>
          <p:nvPr/>
        </p:nvSpPr>
        <p:spPr>
          <a:xfrm>
            <a:off x="900000" y="260280"/>
            <a:ext cx="7532280" cy="7538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5000"/>
              </a:lnSpc>
            </a:pPr>
            <a:r>
              <a:rPr lang="en-GB" sz="3600" b="1" spc="-1" dirty="0" smtClean="0">
                <a:solidFill>
                  <a:srgbClr val="333399"/>
                </a:solidFill>
                <a:latin typeface="Tahoma"/>
              </a:rPr>
              <a:t>Robot: </a:t>
            </a:r>
            <a:r>
              <a:rPr lang="en-GB" sz="3600" b="1" spc="-1" dirty="0" err="1" smtClean="0">
                <a:solidFill>
                  <a:srgbClr val="333399"/>
                </a:solidFill>
                <a:latin typeface="Tahoma"/>
              </a:rPr>
              <a:t>principali</a:t>
            </a:r>
            <a:r>
              <a:rPr lang="en-GB" sz="3600" b="1" spc="-1" dirty="0" smtClean="0">
                <a:solidFill>
                  <a:srgbClr val="333399"/>
                </a:solidFill>
                <a:latin typeface="Tahoma"/>
              </a:rPr>
              <a:t> </a:t>
            </a:r>
            <a:r>
              <a:rPr lang="en-GB" sz="3600" b="1" spc="-1" dirty="0" err="1" smtClean="0">
                <a:solidFill>
                  <a:srgbClr val="333399"/>
                </a:solidFill>
                <a:latin typeface="Tahoma"/>
              </a:rPr>
              <a:t>ambiti</a:t>
            </a:r>
            <a:r>
              <a:rPr lang="en-GB" sz="3600" b="1" spc="-1" dirty="0" smtClean="0">
                <a:solidFill>
                  <a:srgbClr val="333399"/>
                </a:solidFill>
                <a:latin typeface="Tahoma"/>
              </a:rPr>
              <a:t> </a:t>
            </a:r>
            <a:r>
              <a:rPr lang="en-GB" sz="3600" b="1" spc="-1" dirty="0" err="1" smtClean="0">
                <a:solidFill>
                  <a:srgbClr val="333399"/>
                </a:solidFill>
                <a:latin typeface="Tahoma"/>
              </a:rPr>
              <a:t>d’uso</a:t>
            </a:r>
            <a:endParaRPr lang="en-GB" sz="3600" spc="-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01" name="TextShape 3"/>
          <p:cNvSpPr txBox="1"/>
          <p:nvPr/>
        </p:nvSpPr>
        <p:spPr>
          <a:xfrm>
            <a:off x="827584" y="1556792"/>
            <a:ext cx="7561080" cy="4392264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>
            <a:noAutofit/>
          </a:bodyPr>
          <a:lstStyle/>
          <a:p>
            <a:pPr marL="285840" indent="-285480">
              <a:lnSpc>
                <a:spcPct val="105000"/>
              </a:lnSpc>
              <a:spcBef>
                <a:spcPts val="700"/>
              </a:spcBef>
              <a:buClr>
                <a:srgbClr val="3333CC"/>
              </a:buClr>
              <a:buSzPct val="55000"/>
              <a:buFont typeface="Wingdings" charset="2"/>
              <a:buChar char=""/>
            </a:pPr>
            <a:r>
              <a:rPr lang="en-GB" sz="2800" b="0" strike="noStrike" spc="-1" dirty="0" err="1" smtClean="0">
                <a:solidFill>
                  <a:srgbClr val="000000"/>
                </a:solidFill>
                <a:latin typeface="Tahoma"/>
              </a:rPr>
              <a:t>Industria</a:t>
            </a:r>
            <a:endParaRPr lang="en-GB" sz="2800" b="0" strike="noStrike" spc="-1" dirty="0" smtClean="0">
              <a:solidFill>
                <a:srgbClr val="000000"/>
              </a:solidFill>
              <a:latin typeface="Tahoma"/>
            </a:endParaRPr>
          </a:p>
          <a:p>
            <a:pPr marL="285840" indent="-285480">
              <a:lnSpc>
                <a:spcPct val="105000"/>
              </a:lnSpc>
              <a:spcBef>
                <a:spcPts val="700"/>
              </a:spcBef>
              <a:buClr>
                <a:srgbClr val="3333CC"/>
              </a:buClr>
              <a:buSzPct val="55000"/>
              <a:buFont typeface="Wingdings" charset="2"/>
              <a:buChar char=""/>
            </a:pPr>
            <a:r>
              <a:rPr lang="en-GB" sz="2800" spc="-1" dirty="0" err="1" smtClean="0">
                <a:solidFill>
                  <a:srgbClr val="000000"/>
                </a:solidFill>
                <a:latin typeface="Tahoma"/>
              </a:rPr>
              <a:t>Logistica</a:t>
            </a:r>
            <a:endParaRPr lang="en-GB" sz="2800" b="0" strike="noStrike" spc="-1" dirty="0">
              <a:solidFill>
                <a:srgbClr val="000000"/>
              </a:solidFill>
              <a:latin typeface="Tahoma"/>
            </a:endParaRPr>
          </a:p>
          <a:p>
            <a:pPr marL="285840" indent="-285480">
              <a:lnSpc>
                <a:spcPct val="105000"/>
              </a:lnSpc>
              <a:spcBef>
                <a:spcPts val="700"/>
              </a:spcBef>
              <a:buClr>
                <a:srgbClr val="3333CC"/>
              </a:buClr>
              <a:buSzPct val="55000"/>
              <a:buFont typeface="Wingdings" charset="2"/>
              <a:buChar char=""/>
            </a:pPr>
            <a:r>
              <a:rPr lang="en-GB" sz="2800" spc="-1" dirty="0" err="1" smtClean="0">
                <a:solidFill>
                  <a:srgbClr val="000000"/>
                </a:solidFill>
                <a:latin typeface="Tahoma"/>
              </a:rPr>
              <a:t>Ambiente</a:t>
            </a:r>
            <a:r>
              <a:rPr lang="en-GB" sz="2800" spc="-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2800" spc="-1" dirty="0" err="1" smtClean="0">
                <a:solidFill>
                  <a:srgbClr val="000000"/>
                </a:solidFill>
                <a:latin typeface="Tahoma"/>
              </a:rPr>
              <a:t>domestico</a:t>
            </a:r>
            <a:endParaRPr lang="en-GB" sz="2800" spc="-1" dirty="0" smtClean="0">
              <a:solidFill>
                <a:srgbClr val="000000"/>
              </a:solidFill>
              <a:latin typeface="Tahoma"/>
            </a:endParaRPr>
          </a:p>
          <a:p>
            <a:pPr marL="285840" indent="-285480">
              <a:lnSpc>
                <a:spcPct val="105000"/>
              </a:lnSpc>
              <a:spcBef>
                <a:spcPts val="700"/>
              </a:spcBef>
              <a:buClr>
                <a:srgbClr val="3333CC"/>
              </a:buClr>
              <a:buSzPct val="55000"/>
              <a:buFont typeface="Wingdings" charset="2"/>
              <a:buChar char=""/>
            </a:pP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Accoglienza e ospitalità (receptionist)</a:t>
            </a:r>
            <a:endParaRPr lang="en-GB" sz="2800" b="0" strike="noStrike" spc="-1" dirty="0">
              <a:solidFill>
                <a:srgbClr val="000000"/>
              </a:solidFill>
              <a:latin typeface="Tahoma"/>
            </a:endParaRPr>
          </a:p>
          <a:p>
            <a:pPr marL="285840" indent="-285480">
              <a:lnSpc>
                <a:spcPct val="105000"/>
              </a:lnSpc>
              <a:spcBef>
                <a:spcPts val="700"/>
              </a:spcBef>
              <a:buClr>
                <a:srgbClr val="3333CC"/>
              </a:buClr>
              <a:buSzPct val="55000"/>
              <a:buFont typeface="Wingdings" charset="2"/>
              <a:buChar char=""/>
            </a:pPr>
            <a:r>
              <a:rPr lang="en-GB" sz="2800" spc="-1" dirty="0" err="1" smtClean="0">
                <a:solidFill>
                  <a:srgbClr val="000000"/>
                </a:solidFill>
                <a:latin typeface="Tahoma"/>
              </a:rPr>
              <a:t>C</a:t>
            </a:r>
            <a:r>
              <a:rPr lang="en-GB" sz="2800" b="0" strike="noStrike" spc="-1" dirty="0" err="1" smtClean="0">
                <a:solidFill>
                  <a:srgbClr val="000000"/>
                </a:solidFill>
                <a:latin typeface="Tahoma"/>
              </a:rPr>
              <a:t>hirurgia</a:t>
            </a:r>
            <a:endParaRPr lang="en-GB" sz="2800" b="0" strike="noStrike" spc="-1" dirty="0">
              <a:solidFill>
                <a:srgbClr val="000000"/>
              </a:solidFill>
              <a:latin typeface="Tahoma"/>
            </a:endParaRPr>
          </a:p>
          <a:p>
            <a:pPr marL="285840" indent="-285480">
              <a:lnSpc>
                <a:spcPct val="105000"/>
              </a:lnSpc>
              <a:spcBef>
                <a:spcPts val="700"/>
              </a:spcBef>
              <a:buClr>
                <a:srgbClr val="3333CC"/>
              </a:buClr>
              <a:buSzPct val="55000"/>
              <a:buFont typeface="Wingdings" charset="2"/>
              <a:buChar char=""/>
            </a:pPr>
            <a:r>
              <a:rPr lang="en-GB" sz="2800" spc="-1" dirty="0" err="1" smtClean="0">
                <a:solidFill>
                  <a:srgbClr val="000000"/>
                </a:solidFill>
                <a:latin typeface="Tahoma"/>
              </a:rPr>
              <a:t>Agricoltura</a:t>
            </a:r>
            <a:endParaRPr lang="en-GB" sz="2800" b="0" strike="noStrike" spc="-1" dirty="0">
              <a:solidFill>
                <a:srgbClr val="000000"/>
              </a:solidFill>
              <a:latin typeface="Tahoma"/>
            </a:endParaRPr>
          </a:p>
          <a:p>
            <a:pPr marL="285840" indent="-285480">
              <a:lnSpc>
                <a:spcPct val="105000"/>
              </a:lnSpc>
              <a:spcBef>
                <a:spcPts val="700"/>
              </a:spcBef>
              <a:buClr>
                <a:srgbClr val="3333CC"/>
              </a:buClr>
              <a:buSzPct val="55000"/>
              <a:buFont typeface="Wingdings" charset="2"/>
              <a:buChar char=""/>
            </a:pPr>
            <a:r>
              <a:rPr lang="en-GB" sz="2800" b="0" strike="noStrike" spc="-1" dirty="0" err="1" smtClean="0">
                <a:solidFill>
                  <a:srgbClr val="000000"/>
                </a:solidFill>
                <a:latin typeface="Tahoma"/>
              </a:rPr>
              <a:t>Mobilità</a:t>
            </a:r>
            <a:endParaRPr lang="en-GB" sz="2800" b="0" strike="noStrike" spc="-1" dirty="0">
              <a:solidFill>
                <a:srgbClr val="000000"/>
              </a:solidFill>
              <a:latin typeface="Tahoma"/>
            </a:endParaRPr>
          </a:p>
          <a:p>
            <a:pPr marL="285840" indent="-285480">
              <a:lnSpc>
                <a:spcPct val="105000"/>
              </a:lnSpc>
              <a:spcBef>
                <a:spcPts val="700"/>
              </a:spcBef>
              <a:buClr>
                <a:srgbClr val="3333CC"/>
              </a:buClr>
              <a:buSzPct val="55000"/>
              <a:buFont typeface="Wingdings" charset="2"/>
              <a:buChar char=""/>
            </a:pPr>
            <a:r>
              <a:rPr lang="en-GB" sz="2800" b="0" strike="noStrike" spc="-1" dirty="0" err="1" smtClean="0">
                <a:solidFill>
                  <a:srgbClr val="000000"/>
                </a:solidFill>
                <a:latin typeface="Tahoma"/>
              </a:rPr>
              <a:t>Educazione</a:t>
            </a:r>
            <a:endParaRPr lang="en-GB" sz="2800" b="0" strike="noStrike" spc="-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02" name="Line 4"/>
          <p:cNvSpPr/>
          <p:nvPr/>
        </p:nvSpPr>
        <p:spPr>
          <a:xfrm>
            <a:off x="684000" y="1125360"/>
            <a:ext cx="7777080" cy="0"/>
          </a:xfrm>
          <a:prstGeom prst="line">
            <a:avLst/>
          </a:prstGeom>
          <a:ln w="6336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6781680" y="6324480"/>
            <a:ext cx="1896840" cy="455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F0BF507A-6535-4BEB-B53B-6C917E988E5D}" type="slidenum">
              <a:rPr lang="it-IT" sz="1400" b="0" strike="noStrike" spc="-1">
                <a:solidFill>
                  <a:srgbClr val="000000"/>
                </a:solidFill>
                <a:latin typeface="Tahoma"/>
              </a:rPr>
              <a:pPr algn="r">
                <a:lnSpc>
                  <a:spcPct val="100000"/>
                </a:lnSpc>
              </a:pPr>
              <a:t>17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200" name="TextShape 2"/>
          <p:cNvSpPr txBox="1"/>
          <p:nvPr/>
        </p:nvSpPr>
        <p:spPr>
          <a:xfrm>
            <a:off x="900000" y="260280"/>
            <a:ext cx="7532280" cy="7538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5000"/>
              </a:lnSpc>
            </a:pPr>
            <a:r>
              <a:rPr lang="en-GB" sz="3600" b="1" strike="noStrike" spc="-1" dirty="0" smtClean="0">
                <a:solidFill>
                  <a:srgbClr val="333399"/>
                </a:solidFill>
                <a:latin typeface="Tahoma"/>
              </a:rPr>
              <a:t>Robot </a:t>
            </a:r>
            <a:r>
              <a:rPr lang="en-GB" sz="3600" b="1" spc="-1" dirty="0" err="1" smtClean="0">
                <a:solidFill>
                  <a:srgbClr val="333399"/>
                </a:solidFill>
                <a:latin typeface="Tahoma"/>
              </a:rPr>
              <a:t>i</a:t>
            </a:r>
            <a:r>
              <a:rPr lang="en-GB" sz="3600" b="1" strike="noStrike" spc="-1" dirty="0" err="1" smtClean="0">
                <a:solidFill>
                  <a:srgbClr val="333399"/>
                </a:solidFill>
                <a:latin typeface="Tahoma"/>
              </a:rPr>
              <a:t>ndustriali</a:t>
            </a:r>
            <a:endParaRPr lang="en-GB" sz="36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01" name="TextShape 3"/>
          <p:cNvSpPr txBox="1"/>
          <p:nvPr/>
        </p:nvSpPr>
        <p:spPr>
          <a:xfrm>
            <a:off x="755640" y="1413000"/>
            <a:ext cx="7561080" cy="49669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>
            <a:noAutofit/>
          </a:bodyPr>
          <a:lstStyle/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Font typeface="Wingdings" pitchFamily="2" charset="2"/>
              <a:buChar char="§"/>
            </a:pP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Robot utilizzati per automatizzare, migliorare e rendere più rapida la </a:t>
            </a: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produzione</a:t>
            </a: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Font typeface="Wingdings" pitchFamily="2" charset="2"/>
              <a:buChar char="§"/>
            </a:pP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Prime applicazioni nell’industria automobili-stica (Ford</a:t>
            </a: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)</a:t>
            </a:r>
            <a:endParaRPr lang="it-IT" sz="2800" spc="-1" dirty="0" smtClean="0">
              <a:solidFill>
                <a:srgbClr val="000000"/>
              </a:solidFill>
              <a:latin typeface="Tahoma"/>
            </a:endParaRP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Font typeface="Wingdings" pitchFamily="2" charset="2"/>
              <a:buChar char="§"/>
            </a:pP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Primo brevetto di robot industriale depositato nel 1954 (per trasferimenti di oggetti da pun-to a punto)</a:t>
            </a: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Font typeface="Wingdings" pitchFamily="2" charset="2"/>
              <a:buChar char="§"/>
            </a:pP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“</a:t>
            </a:r>
            <a:r>
              <a:rPr lang="it-IT" sz="2800" i="1" spc="-1" dirty="0" smtClean="0">
                <a:solidFill>
                  <a:srgbClr val="000000"/>
                </a:solidFill>
                <a:latin typeface="Tahoma"/>
              </a:rPr>
              <a:t>Braccio Stanford</a:t>
            </a: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” (1969): primo esempio di braccio meccatronico in grado di compiere azioni complesse come assemblare e </a:t>
            </a: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saldare</a:t>
            </a:r>
            <a:endParaRPr lang="it-IT" sz="2800" spc="-1" dirty="0" smtClean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02" name="Line 4"/>
          <p:cNvSpPr/>
          <p:nvPr/>
        </p:nvSpPr>
        <p:spPr>
          <a:xfrm>
            <a:off x="684000" y="1125360"/>
            <a:ext cx="7777080" cy="0"/>
          </a:xfrm>
          <a:prstGeom prst="line">
            <a:avLst/>
          </a:prstGeom>
          <a:ln w="6336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6781680" y="6324480"/>
            <a:ext cx="1896840" cy="455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F0BF507A-6535-4BEB-B53B-6C917E988E5D}" type="slidenum">
              <a:rPr lang="it-IT" sz="1400" b="0" strike="noStrike" spc="-1">
                <a:solidFill>
                  <a:srgbClr val="000000"/>
                </a:solidFill>
                <a:latin typeface="Tahoma"/>
              </a:rPr>
              <a:pPr algn="r">
                <a:lnSpc>
                  <a:spcPct val="100000"/>
                </a:lnSpc>
              </a:pPr>
              <a:t>18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200" name="TextShape 2"/>
          <p:cNvSpPr txBox="1"/>
          <p:nvPr/>
        </p:nvSpPr>
        <p:spPr>
          <a:xfrm>
            <a:off x="900000" y="260280"/>
            <a:ext cx="7532280" cy="7538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5000"/>
              </a:lnSpc>
            </a:pPr>
            <a:r>
              <a:rPr lang="en-GB" sz="3600" b="1" strike="noStrike" spc="-1" dirty="0" smtClean="0">
                <a:solidFill>
                  <a:srgbClr val="333399"/>
                </a:solidFill>
                <a:latin typeface="Tahoma"/>
              </a:rPr>
              <a:t>Robot </a:t>
            </a:r>
            <a:r>
              <a:rPr lang="en-GB" sz="3600" b="1" spc="-1" dirty="0" err="1" smtClean="0">
                <a:solidFill>
                  <a:srgbClr val="333399"/>
                </a:solidFill>
                <a:latin typeface="Tahoma"/>
              </a:rPr>
              <a:t>i</a:t>
            </a:r>
            <a:r>
              <a:rPr lang="en-GB" sz="3600" b="1" strike="noStrike" spc="-1" dirty="0" err="1" smtClean="0">
                <a:solidFill>
                  <a:srgbClr val="333399"/>
                </a:solidFill>
                <a:latin typeface="Tahoma"/>
              </a:rPr>
              <a:t>ndustriali</a:t>
            </a:r>
            <a:endParaRPr lang="en-GB" sz="36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01" name="TextShape 3"/>
          <p:cNvSpPr txBox="1"/>
          <p:nvPr/>
        </p:nvSpPr>
        <p:spPr>
          <a:xfrm>
            <a:off x="755640" y="1413000"/>
            <a:ext cx="7561080" cy="49669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>
            <a:noAutofit/>
          </a:bodyPr>
          <a:lstStyle/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Font typeface="Wingdings" pitchFamily="2" charset="2"/>
              <a:buChar char="§"/>
            </a:pPr>
            <a:r>
              <a:rPr lang="it-IT" sz="3200" b="1" spc="-1" dirty="0" smtClean="0">
                <a:solidFill>
                  <a:srgbClr val="000000"/>
                </a:solidFill>
                <a:latin typeface="Tahoma"/>
              </a:rPr>
              <a:t>Cartesiani</a:t>
            </a: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: movimenti lineari lungo un sistema di coordinate cartesiane x, y, z (es. macchine a controllo numerico, stampanti 3D) [</a:t>
            </a:r>
            <a:r>
              <a:rPr lang="it-IT" sz="3200" b="1" spc="-1" dirty="0" smtClean="0">
                <a:solidFill>
                  <a:srgbClr val="002060"/>
                </a:solidFill>
                <a:latin typeface="Tahoma"/>
                <a:hlinkClick r:id="rId2"/>
              </a:rPr>
              <a:t>video</a:t>
            </a: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]</a:t>
            </a: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Font typeface="Wingdings" pitchFamily="2" charset="2"/>
              <a:buChar char="§"/>
            </a:pPr>
            <a:r>
              <a:rPr lang="it-IT" sz="3200" b="1" spc="-1" dirty="0" smtClean="0">
                <a:solidFill>
                  <a:srgbClr val="000000"/>
                </a:solidFill>
                <a:latin typeface="Tahoma"/>
              </a:rPr>
              <a:t>SCARA</a:t>
            </a: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 (</a:t>
            </a:r>
            <a:r>
              <a:rPr lang="it-IT" sz="3200" b="1" spc="-1" dirty="0" err="1" smtClean="0">
                <a:solidFill>
                  <a:srgbClr val="000000"/>
                </a:solidFill>
                <a:latin typeface="Tahoma"/>
              </a:rPr>
              <a:t>S</a:t>
            </a:r>
            <a:r>
              <a:rPr lang="it-IT" sz="3200" spc="-1" dirty="0" err="1" smtClean="0">
                <a:solidFill>
                  <a:srgbClr val="000000"/>
                </a:solidFill>
                <a:latin typeface="Tahoma"/>
              </a:rPr>
              <a:t>elective</a:t>
            </a: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it-IT" sz="3200" b="1" spc="-1" dirty="0" err="1" smtClean="0">
                <a:solidFill>
                  <a:srgbClr val="000000"/>
                </a:solidFill>
                <a:latin typeface="Tahoma"/>
              </a:rPr>
              <a:t>C</a:t>
            </a:r>
            <a:r>
              <a:rPr lang="it-IT" sz="3200" spc="-1" dirty="0" err="1" smtClean="0">
                <a:solidFill>
                  <a:srgbClr val="000000"/>
                </a:solidFill>
                <a:latin typeface="Tahoma"/>
              </a:rPr>
              <a:t>ompliance</a:t>
            </a: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it-IT" sz="3200" b="1" spc="-1" dirty="0" err="1" smtClean="0">
                <a:solidFill>
                  <a:srgbClr val="000000"/>
                </a:solidFill>
                <a:latin typeface="Tahoma"/>
              </a:rPr>
              <a:t>A</a:t>
            </a:r>
            <a:r>
              <a:rPr lang="it-IT" sz="3200" spc="-1" dirty="0" err="1" smtClean="0">
                <a:solidFill>
                  <a:srgbClr val="000000"/>
                </a:solidFill>
                <a:latin typeface="Tahoma"/>
              </a:rPr>
              <a:t>ssembly</a:t>
            </a: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it-IT" sz="3200" b="1" spc="-1" dirty="0" smtClean="0">
                <a:solidFill>
                  <a:srgbClr val="000000"/>
                </a:solidFill>
                <a:latin typeface="Tahoma"/>
              </a:rPr>
              <a:t>R</a:t>
            </a: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obot </a:t>
            </a:r>
            <a:r>
              <a:rPr lang="it-IT" sz="3200" b="1" spc="-1" dirty="0" err="1" smtClean="0">
                <a:solidFill>
                  <a:srgbClr val="000000"/>
                </a:solidFill>
                <a:latin typeface="Tahoma"/>
              </a:rPr>
              <a:t>A</a:t>
            </a:r>
            <a:r>
              <a:rPr lang="it-IT" sz="3200" spc="-1" dirty="0" err="1" smtClean="0">
                <a:solidFill>
                  <a:srgbClr val="000000"/>
                </a:solidFill>
                <a:latin typeface="Tahoma"/>
              </a:rPr>
              <a:t>rm</a:t>
            </a: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): movimento del </a:t>
            </a:r>
            <a:r>
              <a:rPr lang="it-IT" sz="3200" i="1" spc="-1" dirty="0" smtClean="0">
                <a:solidFill>
                  <a:srgbClr val="000000"/>
                </a:solidFill>
                <a:latin typeface="Tahoma"/>
              </a:rPr>
              <a:t>braccio</a:t>
            </a: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 sul piano orizzontale e una </a:t>
            </a:r>
            <a:r>
              <a:rPr lang="it-IT" sz="3200" i="1" spc="-1" dirty="0" smtClean="0">
                <a:solidFill>
                  <a:srgbClr val="000000"/>
                </a:solidFill>
                <a:latin typeface="Tahoma"/>
              </a:rPr>
              <a:t>presa</a:t>
            </a: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 con movimento verticale, piccole dimensioni [</a:t>
            </a:r>
            <a:r>
              <a:rPr lang="it-IT" sz="3200" spc="-1" dirty="0" err="1" smtClean="0">
                <a:solidFill>
                  <a:srgbClr val="000000"/>
                </a:solidFill>
                <a:latin typeface="Tahoma"/>
                <a:hlinkClick r:id="rId3"/>
              </a:rPr>
              <a:t>img</a:t>
            </a: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] [</a:t>
            </a:r>
            <a:r>
              <a:rPr lang="it-IT" sz="3200" b="1" spc="-1" dirty="0" smtClean="0">
                <a:solidFill>
                  <a:srgbClr val="002060"/>
                </a:solidFill>
                <a:latin typeface="Tahoma"/>
                <a:hlinkClick r:id="rId4"/>
              </a:rPr>
              <a:t>video</a:t>
            </a: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]</a:t>
            </a:r>
          </a:p>
        </p:txBody>
      </p:sp>
      <p:sp>
        <p:nvSpPr>
          <p:cNvPr id="202" name="Line 4"/>
          <p:cNvSpPr/>
          <p:nvPr/>
        </p:nvSpPr>
        <p:spPr>
          <a:xfrm>
            <a:off x="684000" y="1125360"/>
            <a:ext cx="7777080" cy="0"/>
          </a:xfrm>
          <a:prstGeom prst="line">
            <a:avLst/>
          </a:prstGeom>
          <a:ln w="6336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6781680" y="6324480"/>
            <a:ext cx="1896840" cy="455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F0BF507A-6535-4BEB-B53B-6C917E988E5D}" type="slidenum">
              <a:rPr lang="it-IT" sz="1400" b="0" strike="noStrike" spc="-1">
                <a:solidFill>
                  <a:srgbClr val="000000"/>
                </a:solidFill>
                <a:latin typeface="Tahoma"/>
              </a:rPr>
              <a:pPr algn="r">
                <a:lnSpc>
                  <a:spcPct val="100000"/>
                </a:lnSpc>
              </a:pPr>
              <a:t>19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200" name="TextShape 2"/>
          <p:cNvSpPr txBox="1"/>
          <p:nvPr/>
        </p:nvSpPr>
        <p:spPr>
          <a:xfrm>
            <a:off x="900000" y="260280"/>
            <a:ext cx="7532280" cy="7538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5000"/>
              </a:lnSpc>
            </a:pPr>
            <a:r>
              <a:rPr lang="en-GB" sz="3600" b="1" strike="noStrike" spc="-1" dirty="0" smtClean="0">
                <a:solidFill>
                  <a:srgbClr val="333399"/>
                </a:solidFill>
                <a:latin typeface="Tahoma"/>
              </a:rPr>
              <a:t>Robot </a:t>
            </a:r>
            <a:r>
              <a:rPr lang="en-GB" sz="3600" b="1" spc="-1" dirty="0" err="1" smtClean="0">
                <a:solidFill>
                  <a:srgbClr val="333399"/>
                </a:solidFill>
                <a:latin typeface="Tahoma"/>
              </a:rPr>
              <a:t>i</a:t>
            </a:r>
            <a:r>
              <a:rPr lang="en-GB" sz="3600" b="1" strike="noStrike" spc="-1" dirty="0" err="1" smtClean="0">
                <a:solidFill>
                  <a:srgbClr val="333399"/>
                </a:solidFill>
                <a:latin typeface="Tahoma"/>
              </a:rPr>
              <a:t>ndustriali</a:t>
            </a:r>
            <a:endParaRPr lang="en-GB" sz="36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01" name="TextShape 3"/>
          <p:cNvSpPr txBox="1"/>
          <p:nvPr/>
        </p:nvSpPr>
        <p:spPr>
          <a:xfrm>
            <a:off x="755640" y="1413000"/>
            <a:ext cx="7561080" cy="49669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>
            <a:noAutofit/>
          </a:bodyPr>
          <a:lstStyle/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Font typeface="Wingdings" pitchFamily="2" charset="2"/>
              <a:buChar char="§"/>
            </a:pPr>
            <a:r>
              <a:rPr lang="it-IT" sz="3200" b="1" spc="-1" dirty="0" smtClean="0">
                <a:solidFill>
                  <a:srgbClr val="000000"/>
                </a:solidFill>
                <a:latin typeface="Tahoma"/>
              </a:rPr>
              <a:t>Articolati</a:t>
            </a: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: </a:t>
            </a:r>
            <a:r>
              <a:rPr lang="it-IT" sz="3200" i="1" spc="-1" dirty="0" smtClean="0">
                <a:solidFill>
                  <a:srgbClr val="000000"/>
                </a:solidFill>
                <a:latin typeface="Tahoma"/>
              </a:rPr>
              <a:t>braccio robotico</a:t>
            </a: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, costruito sul principio del braccio umano [</a:t>
            </a:r>
            <a:r>
              <a:rPr lang="it-IT" sz="3200" b="1" spc="-1" dirty="0" smtClean="0">
                <a:solidFill>
                  <a:srgbClr val="002060"/>
                </a:solidFill>
                <a:latin typeface="Tahoma"/>
                <a:hlinkClick r:id="rId2"/>
              </a:rPr>
              <a:t>video1</a:t>
            </a: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] [</a:t>
            </a:r>
            <a:r>
              <a:rPr lang="it-IT" sz="3200" b="1" spc="-1" dirty="0" smtClean="0">
                <a:solidFill>
                  <a:srgbClr val="002060"/>
                </a:solidFill>
                <a:latin typeface="Tahoma"/>
                <a:hlinkClick r:id="rId3"/>
              </a:rPr>
              <a:t>video2</a:t>
            </a: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]</a:t>
            </a: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Font typeface="Wingdings" pitchFamily="2" charset="2"/>
              <a:buChar char="§"/>
            </a:pPr>
            <a:r>
              <a:rPr lang="it-IT" sz="3200" b="1" spc="-1" dirty="0" smtClean="0">
                <a:solidFill>
                  <a:srgbClr val="000000"/>
                </a:solidFill>
                <a:latin typeface="Tahoma"/>
              </a:rPr>
              <a:t>Delta</a:t>
            </a: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: tre bracci costituiti da parallelo-grammi articolati collegati da giunti uni-versali alla base; caratterizzati da eleva-ta velocità; utilizzati soprattutto nel </a:t>
            </a:r>
            <a:r>
              <a:rPr lang="it-IT" sz="3200" i="1" spc="-1" dirty="0" err="1" smtClean="0">
                <a:solidFill>
                  <a:srgbClr val="000000"/>
                </a:solidFill>
                <a:latin typeface="Tahoma"/>
              </a:rPr>
              <a:t>picking</a:t>
            </a: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 e nell’imballaggio [</a:t>
            </a:r>
            <a:r>
              <a:rPr lang="it-IT" sz="3200" b="1" spc="-1" dirty="0" smtClean="0">
                <a:solidFill>
                  <a:srgbClr val="002060"/>
                </a:solidFill>
                <a:latin typeface="Tahoma"/>
                <a:hlinkClick r:id="rId4"/>
              </a:rPr>
              <a:t>video</a:t>
            </a: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]</a:t>
            </a:r>
            <a:endParaRPr lang="en-GB" sz="3200" b="0" strike="noStrike" spc="-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02" name="Line 4"/>
          <p:cNvSpPr/>
          <p:nvPr/>
        </p:nvSpPr>
        <p:spPr>
          <a:xfrm>
            <a:off x="684000" y="1125360"/>
            <a:ext cx="7777080" cy="0"/>
          </a:xfrm>
          <a:prstGeom prst="line">
            <a:avLst/>
          </a:prstGeom>
          <a:ln w="6336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900000" y="404640"/>
            <a:ext cx="7343280" cy="6570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5000"/>
              </a:lnSpc>
            </a:pPr>
            <a:r>
              <a:rPr lang="en-GB" sz="3600" b="1" strike="noStrike" spc="-1" dirty="0">
                <a:solidFill>
                  <a:srgbClr val="333399"/>
                </a:solidFill>
                <a:latin typeface="Tahoma"/>
              </a:rPr>
              <a:t>Robot, </a:t>
            </a:r>
            <a:r>
              <a:rPr lang="en-GB" sz="3600" b="1" strike="noStrike" spc="-1" dirty="0" err="1">
                <a:solidFill>
                  <a:srgbClr val="333399"/>
                </a:solidFill>
                <a:latin typeface="Tahoma"/>
              </a:rPr>
              <a:t>cos’è</a:t>
            </a:r>
            <a:r>
              <a:rPr lang="en-GB" sz="3600" b="1" strike="noStrike" spc="-1" dirty="0">
                <a:solidFill>
                  <a:srgbClr val="333399"/>
                </a:solidFill>
                <a:latin typeface="Tahoma"/>
              </a:rPr>
              <a:t>?</a:t>
            </a:r>
            <a:endParaRPr lang="en-GB" sz="36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81" name="TextShape 2"/>
          <p:cNvSpPr txBox="1"/>
          <p:nvPr/>
        </p:nvSpPr>
        <p:spPr>
          <a:xfrm>
            <a:off x="899640" y="1628640"/>
            <a:ext cx="7272000" cy="46080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>
            <a:noAutofit/>
          </a:bodyPr>
          <a:lstStyle/>
          <a:p>
            <a:pPr marL="334800" indent="-334440">
              <a:lnSpc>
                <a:spcPct val="9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La parola </a:t>
            </a:r>
            <a:r>
              <a:rPr lang="it-IT" sz="3200" b="1" spc="-1" dirty="0" smtClean="0">
                <a:solidFill>
                  <a:srgbClr val="000000"/>
                </a:solidFill>
                <a:latin typeface="Tahoma"/>
              </a:rPr>
              <a:t>robot</a:t>
            </a: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 viene attribuita allo scrittore ceco-slovacco Karel </a:t>
            </a:r>
            <a:r>
              <a:rPr lang="it-IT" sz="3200" spc="-1" dirty="0" err="1" smtClean="0">
                <a:solidFill>
                  <a:srgbClr val="000000"/>
                </a:solidFill>
                <a:latin typeface="Tahoma"/>
              </a:rPr>
              <a:t>Čapek</a:t>
            </a: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 che, nel suo dramma teatrale fanta-scientifico “</a:t>
            </a:r>
            <a:r>
              <a:rPr lang="it-IT" sz="3200" spc="-1" dirty="0" err="1" smtClean="0">
                <a:solidFill>
                  <a:srgbClr val="000000"/>
                </a:solidFill>
                <a:latin typeface="Tahoma"/>
              </a:rPr>
              <a:t>R.U.R.</a:t>
            </a: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 (</a:t>
            </a:r>
            <a:r>
              <a:rPr lang="it-IT" sz="3200" spc="-1" dirty="0" err="1" smtClean="0">
                <a:solidFill>
                  <a:srgbClr val="000000"/>
                </a:solidFill>
                <a:latin typeface="Tahoma"/>
              </a:rPr>
              <a:t>Rossumovi</a:t>
            </a: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it-IT" sz="3200" spc="-1" dirty="0" err="1" smtClean="0">
                <a:solidFill>
                  <a:srgbClr val="000000"/>
                </a:solidFill>
                <a:latin typeface="Tahoma"/>
              </a:rPr>
              <a:t>Univerzální</a:t>
            </a: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it-IT" sz="3200" spc="-1" dirty="0" err="1" smtClean="0">
                <a:solidFill>
                  <a:srgbClr val="000000"/>
                </a:solidFill>
                <a:latin typeface="Tahoma"/>
              </a:rPr>
              <a:t>Roboti</a:t>
            </a: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” del 1920, chiama </a:t>
            </a:r>
            <a:r>
              <a:rPr lang="it-IT" sz="3200" b="1" spc="-1" dirty="0" err="1" smtClean="0">
                <a:solidFill>
                  <a:srgbClr val="000000"/>
                </a:solidFill>
                <a:latin typeface="Tahoma"/>
              </a:rPr>
              <a:t>robota</a:t>
            </a: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 gli operai artificiali creati dall’ingegnere </a:t>
            </a:r>
            <a:r>
              <a:rPr lang="it-IT" sz="3200" i="1" spc="-1" dirty="0" err="1" smtClean="0">
                <a:solidFill>
                  <a:srgbClr val="000000"/>
                </a:solidFill>
                <a:latin typeface="Tahoma"/>
              </a:rPr>
              <a:t>Rossum</a:t>
            </a:r>
            <a:endParaRPr lang="it-IT" sz="3200" spc="-1" dirty="0" smtClean="0">
              <a:solidFill>
                <a:srgbClr val="000000"/>
              </a:solidFill>
              <a:latin typeface="Tahoma"/>
            </a:endParaRPr>
          </a:p>
          <a:p>
            <a:pPr marL="334800" indent="-334440">
              <a:lnSpc>
                <a:spcPct val="9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it-IT" sz="3200" spc="-1" dirty="0" err="1" smtClean="0">
                <a:solidFill>
                  <a:srgbClr val="000000"/>
                </a:solidFill>
                <a:latin typeface="Tahoma"/>
              </a:rPr>
              <a:t>Robòta</a:t>
            </a: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 attualmente nella lingua polacca si traduce come “lavoro”</a:t>
            </a:r>
          </a:p>
        </p:txBody>
      </p:sp>
      <p:sp>
        <p:nvSpPr>
          <p:cNvPr id="182" name="TextShape 3"/>
          <p:cNvSpPr txBox="1"/>
          <p:nvPr/>
        </p:nvSpPr>
        <p:spPr>
          <a:xfrm>
            <a:off x="6781680" y="6324480"/>
            <a:ext cx="1896840" cy="455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B2AD5B2E-8735-4E21-859F-52355ACBA6ED}" type="slidenum">
              <a:rPr lang="it-IT" sz="1400" b="0" strike="noStrike" spc="-1">
                <a:solidFill>
                  <a:srgbClr val="000000"/>
                </a:solidFill>
                <a:latin typeface="Tahoma"/>
              </a:rPr>
              <a:pPr algn="r">
                <a:lnSpc>
                  <a:spcPct val="100000"/>
                </a:lnSpc>
              </a:pPr>
              <a:t>2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7" name="Line 4"/>
          <p:cNvSpPr/>
          <p:nvPr/>
        </p:nvSpPr>
        <p:spPr>
          <a:xfrm>
            <a:off x="684000" y="1125360"/>
            <a:ext cx="7777080" cy="0"/>
          </a:xfrm>
          <a:prstGeom prst="line">
            <a:avLst/>
          </a:prstGeom>
          <a:ln w="6336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6781680" y="6324480"/>
            <a:ext cx="1896840" cy="455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F0BF507A-6535-4BEB-B53B-6C917E988E5D}" type="slidenum">
              <a:rPr lang="it-IT" sz="1400" b="0" strike="noStrike" spc="-1">
                <a:solidFill>
                  <a:srgbClr val="000000"/>
                </a:solidFill>
                <a:latin typeface="Tahoma"/>
              </a:rPr>
              <a:pPr algn="r">
                <a:lnSpc>
                  <a:spcPct val="100000"/>
                </a:lnSpc>
              </a:pPr>
              <a:t>20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200" name="TextShape 2"/>
          <p:cNvSpPr txBox="1"/>
          <p:nvPr/>
        </p:nvSpPr>
        <p:spPr>
          <a:xfrm>
            <a:off x="900000" y="260280"/>
            <a:ext cx="7532280" cy="7538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5000"/>
              </a:lnSpc>
            </a:pPr>
            <a:r>
              <a:rPr lang="en-GB" sz="3600" b="1" strike="noStrike" spc="-1" dirty="0" smtClean="0">
                <a:solidFill>
                  <a:srgbClr val="333399"/>
                </a:solidFill>
                <a:latin typeface="Tahoma"/>
              </a:rPr>
              <a:t>Robot </a:t>
            </a:r>
            <a:r>
              <a:rPr lang="en-GB" sz="3600" b="1" spc="-1" dirty="0" err="1" smtClean="0">
                <a:solidFill>
                  <a:srgbClr val="333399"/>
                </a:solidFill>
                <a:latin typeface="Tahoma"/>
              </a:rPr>
              <a:t>i</a:t>
            </a:r>
            <a:r>
              <a:rPr lang="en-GB" sz="3600" b="1" strike="noStrike" spc="-1" dirty="0" err="1" smtClean="0">
                <a:solidFill>
                  <a:srgbClr val="333399"/>
                </a:solidFill>
                <a:latin typeface="Tahoma"/>
              </a:rPr>
              <a:t>ndustriali</a:t>
            </a:r>
            <a:r>
              <a:rPr lang="en-GB" sz="3600" b="1" strike="noStrike" spc="-1" dirty="0" smtClean="0">
                <a:solidFill>
                  <a:srgbClr val="333399"/>
                </a:solidFill>
                <a:latin typeface="Tahoma"/>
              </a:rPr>
              <a:t>: </a:t>
            </a:r>
            <a:r>
              <a:rPr lang="en-GB" sz="3600" b="1" strike="noStrike" spc="-1" dirty="0" err="1" smtClean="0">
                <a:solidFill>
                  <a:srgbClr val="333399"/>
                </a:solidFill>
                <a:latin typeface="Tahoma"/>
              </a:rPr>
              <a:t>sicurezza</a:t>
            </a:r>
            <a:endParaRPr lang="en-GB" sz="36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01" name="TextShape 3"/>
          <p:cNvSpPr txBox="1"/>
          <p:nvPr/>
        </p:nvSpPr>
        <p:spPr>
          <a:xfrm>
            <a:off x="755640" y="1413000"/>
            <a:ext cx="7561080" cy="4608288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>
            <a:noAutofit/>
          </a:bodyPr>
          <a:lstStyle/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Font typeface="Wingdings" pitchFamily="2" charset="2"/>
              <a:buChar char="§"/>
            </a:pP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La maggior parte dei robot industriali (fino al 2008) erano progettati per ope-rare in maniera autonoma, protetti da barriere di sicurezza </a:t>
            </a: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Font typeface="Wingdings" pitchFamily="2" charset="2"/>
              <a:buChar char="§"/>
            </a:pPr>
            <a:r>
              <a:rPr lang="it-IT" sz="3200" b="1" spc="-1" dirty="0" smtClean="0">
                <a:solidFill>
                  <a:srgbClr val="000000"/>
                </a:solidFill>
                <a:latin typeface="Tahoma"/>
              </a:rPr>
              <a:t>COBOT</a:t>
            </a: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 (</a:t>
            </a:r>
            <a:r>
              <a:rPr lang="it-IT" sz="3200" b="1" spc="-1" dirty="0" err="1" smtClean="0">
                <a:solidFill>
                  <a:srgbClr val="000000"/>
                </a:solidFill>
                <a:latin typeface="Tahoma"/>
              </a:rPr>
              <a:t>CO</a:t>
            </a:r>
            <a:r>
              <a:rPr lang="it-IT" sz="3200" spc="-1" dirty="0" err="1" smtClean="0">
                <a:solidFill>
                  <a:srgbClr val="000000"/>
                </a:solidFill>
                <a:latin typeface="Tahoma"/>
              </a:rPr>
              <a:t>llaborative</a:t>
            </a: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it-IT" sz="3200" spc="-1" dirty="0" err="1" smtClean="0">
                <a:solidFill>
                  <a:srgbClr val="000000"/>
                </a:solidFill>
                <a:latin typeface="Tahoma"/>
              </a:rPr>
              <a:t>ro</a:t>
            </a:r>
            <a:r>
              <a:rPr lang="it-IT" sz="3200" b="1" spc="-1" dirty="0" err="1" smtClean="0">
                <a:solidFill>
                  <a:srgbClr val="000000"/>
                </a:solidFill>
                <a:latin typeface="Tahoma"/>
              </a:rPr>
              <a:t>BOT</a:t>
            </a: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): progettati per lavorare a contatto o interagire con le persone nello stesso spazio di lavoro [</a:t>
            </a:r>
            <a:r>
              <a:rPr lang="it-IT" sz="3200" spc="-1" dirty="0" err="1" smtClean="0">
                <a:solidFill>
                  <a:srgbClr val="000000"/>
                </a:solidFill>
                <a:latin typeface="Tahoma"/>
                <a:hlinkClick r:id="rId2"/>
              </a:rPr>
              <a:t>img</a:t>
            </a: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]</a:t>
            </a:r>
          </a:p>
        </p:txBody>
      </p:sp>
      <p:sp>
        <p:nvSpPr>
          <p:cNvPr id="202" name="Line 4"/>
          <p:cNvSpPr/>
          <p:nvPr/>
        </p:nvSpPr>
        <p:spPr>
          <a:xfrm>
            <a:off x="684000" y="1125360"/>
            <a:ext cx="7777080" cy="0"/>
          </a:xfrm>
          <a:prstGeom prst="line">
            <a:avLst/>
          </a:prstGeom>
          <a:ln w="6336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6781680" y="6324480"/>
            <a:ext cx="1896840" cy="455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F0BF507A-6535-4BEB-B53B-6C917E988E5D}" type="slidenum">
              <a:rPr lang="it-IT" sz="1400" b="0" strike="noStrike" spc="-1">
                <a:solidFill>
                  <a:srgbClr val="000000"/>
                </a:solidFill>
                <a:latin typeface="Tahoma"/>
              </a:rPr>
              <a:pPr algn="r">
                <a:lnSpc>
                  <a:spcPct val="100000"/>
                </a:lnSpc>
              </a:pPr>
              <a:t>21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200" name="TextShape 2"/>
          <p:cNvSpPr txBox="1"/>
          <p:nvPr/>
        </p:nvSpPr>
        <p:spPr>
          <a:xfrm>
            <a:off x="900000" y="260280"/>
            <a:ext cx="7532280" cy="7538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5000"/>
              </a:lnSpc>
            </a:pPr>
            <a:r>
              <a:rPr lang="it-IT" sz="2800" b="1" spc="-1" dirty="0" smtClean="0">
                <a:solidFill>
                  <a:srgbClr val="333399"/>
                </a:solidFill>
                <a:latin typeface="Tahoma"/>
              </a:rPr>
              <a:t>Principali produttori di robot industriali</a:t>
            </a:r>
            <a:endParaRPr lang="en-GB" sz="28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01" name="TextShape 3"/>
          <p:cNvSpPr txBox="1"/>
          <p:nvPr/>
        </p:nvSpPr>
        <p:spPr>
          <a:xfrm>
            <a:off x="755576" y="1484784"/>
            <a:ext cx="7561080" cy="4752304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>
            <a:noAutofit/>
          </a:bodyPr>
          <a:lstStyle/>
          <a:p>
            <a:pPr marL="285840" indent="-285480">
              <a:lnSpc>
                <a:spcPct val="105000"/>
              </a:lnSpc>
              <a:spcBef>
                <a:spcPts val="700"/>
              </a:spcBef>
              <a:buClr>
                <a:srgbClr val="3333CC"/>
              </a:buClr>
              <a:buSzPct val="55000"/>
              <a:buFont typeface="Wingdings" charset="2"/>
              <a:buChar char=""/>
            </a:pPr>
            <a:r>
              <a:rPr lang="en-GB" sz="2800" b="1" spc="-1" dirty="0" smtClean="0">
                <a:solidFill>
                  <a:srgbClr val="000000"/>
                </a:solidFill>
                <a:latin typeface="Tahoma"/>
              </a:rPr>
              <a:t>ABB</a:t>
            </a:r>
            <a:r>
              <a:rPr lang="en-GB" sz="2800" spc="-1" dirty="0" smtClean="0">
                <a:solidFill>
                  <a:srgbClr val="000000"/>
                </a:solidFill>
                <a:latin typeface="Tahoma"/>
              </a:rPr>
              <a:t>: </a:t>
            </a: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multinazionale svizzero-svedese</a:t>
            </a:r>
            <a:endParaRPr lang="en-GB" sz="2800" b="0" strike="noStrike" spc="-1" dirty="0" smtClean="0">
              <a:solidFill>
                <a:srgbClr val="000000"/>
              </a:solidFill>
              <a:latin typeface="Tahoma"/>
            </a:endParaRPr>
          </a:p>
          <a:p>
            <a:pPr marL="285840" indent="-285480">
              <a:lnSpc>
                <a:spcPct val="105000"/>
              </a:lnSpc>
              <a:spcBef>
                <a:spcPts val="700"/>
              </a:spcBef>
              <a:buClr>
                <a:srgbClr val="3333CC"/>
              </a:buClr>
              <a:buSzPct val="55000"/>
              <a:buFont typeface="Wingdings" charset="2"/>
              <a:buChar char=""/>
            </a:pPr>
            <a:r>
              <a:rPr lang="en-GB" sz="2800" b="1" spc="-1" dirty="0" smtClean="0">
                <a:solidFill>
                  <a:srgbClr val="000000"/>
                </a:solidFill>
                <a:latin typeface="Tahoma"/>
              </a:rPr>
              <a:t>COMAU</a:t>
            </a:r>
            <a:r>
              <a:rPr lang="en-GB" sz="2800" spc="-1" dirty="0" smtClean="0">
                <a:solidFill>
                  <a:srgbClr val="000000"/>
                </a:solidFill>
                <a:latin typeface="Tahoma"/>
              </a:rPr>
              <a:t> (</a:t>
            </a:r>
            <a:r>
              <a:rPr lang="en-GB" sz="2800" b="1" spc="-1" dirty="0" err="1" smtClean="0">
                <a:solidFill>
                  <a:srgbClr val="000000"/>
                </a:solidFill>
                <a:latin typeface="Tahoma"/>
              </a:rPr>
              <a:t>CO</a:t>
            </a:r>
            <a:r>
              <a:rPr lang="en-GB" sz="2800" spc="-1" dirty="0" err="1" smtClean="0">
                <a:solidFill>
                  <a:srgbClr val="000000"/>
                </a:solidFill>
                <a:latin typeface="Tahoma"/>
              </a:rPr>
              <a:t>nsorzio</a:t>
            </a:r>
            <a:r>
              <a:rPr lang="en-GB" sz="2800" spc="-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2800" b="1" spc="-1" dirty="0" err="1" smtClean="0">
                <a:solidFill>
                  <a:srgbClr val="000000"/>
                </a:solidFill>
                <a:latin typeface="Tahoma"/>
              </a:rPr>
              <a:t>M</a:t>
            </a:r>
            <a:r>
              <a:rPr lang="en-GB" sz="2800" spc="-1" dirty="0" err="1" smtClean="0">
                <a:solidFill>
                  <a:srgbClr val="000000"/>
                </a:solidFill>
                <a:latin typeface="Tahoma"/>
              </a:rPr>
              <a:t>Acchine</a:t>
            </a:r>
            <a:r>
              <a:rPr lang="en-GB" sz="2800" spc="-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2800" b="1" spc="-1" dirty="0" err="1" smtClean="0">
                <a:solidFill>
                  <a:srgbClr val="000000"/>
                </a:solidFill>
                <a:latin typeface="Tahoma"/>
              </a:rPr>
              <a:t>U</a:t>
            </a:r>
            <a:r>
              <a:rPr lang="en-GB" sz="2800" spc="-1" dirty="0" err="1" smtClean="0">
                <a:solidFill>
                  <a:srgbClr val="000000"/>
                </a:solidFill>
                <a:latin typeface="Tahoma"/>
              </a:rPr>
              <a:t>tensili</a:t>
            </a:r>
            <a:r>
              <a:rPr lang="en-GB" sz="2800" spc="-1" dirty="0" smtClean="0">
                <a:solidFill>
                  <a:srgbClr val="000000"/>
                </a:solidFill>
                <a:latin typeface="Tahoma"/>
              </a:rPr>
              <a:t>): </a:t>
            </a: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società italiana (gruppo </a:t>
            </a:r>
            <a:r>
              <a:rPr lang="it-IT" sz="2800" spc="-1" dirty="0" err="1" smtClean="0">
                <a:solidFill>
                  <a:srgbClr val="000000"/>
                </a:solidFill>
                <a:latin typeface="Tahoma"/>
              </a:rPr>
              <a:t>Stellantis</a:t>
            </a: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)</a:t>
            </a:r>
          </a:p>
          <a:p>
            <a:pPr marL="285840" indent="-285480">
              <a:lnSpc>
                <a:spcPct val="105000"/>
              </a:lnSpc>
              <a:spcBef>
                <a:spcPts val="700"/>
              </a:spcBef>
              <a:buClr>
                <a:srgbClr val="3333CC"/>
              </a:buClr>
              <a:buSzPct val="55000"/>
              <a:buFont typeface="Wingdings" charset="2"/>
              <a:buChar char=""/>
            </a:pPr>
            <a:r>
              <a:rPr lang="en-GB" sz="2800" b="1" spc="-1" dirty="0" smtClean="0">
                <a:solidFill>
                  <a:srgbClr val="000000"/>
                </a:solidFill>
                <a:latin typeface="Tahoma"/>
              </a:rPr>
              <a:t>FANUC</a:t>
            </a:r>
            <a:r>
              <a:rPr lang="en-GB" sz="2800" spc="-1" dirty="0" smtClean="0">
                <a:solidFill>
                  <a:srgbClr val="000000"/>
                </a:solidFill>
                <a:latin typeface="Tahoma"/>
              </a:rPr>
              <a:t> (</a:t>
            </a:r>
            <a:r>
              <a:rPr lang="en-GB" sz="2800" b="1" spc="-1" dirty="0" smtClean="0">
                <a:solidFill>
                  <a:srgbClr val="000000"/>
                </a:solidFill>
                <a:latin typeface="Tahoma"/>
              </a:rPr>
              <a:t>F</a:t>
            </a:r>
            <a:r>
              <a:rPr lang="en-GB" sz="2800" spc="-1" dirty="0" smtClean="0">
                <a:solidFill>
                  <a:srgbClr val="000000"/>
                </a:solidFill>
                <a:latin typeface="Tahoma"/>
              </a:rPr>
              <a:t>actory </a:t>
            </a:r>
            <a:r>
              <a:rPr lang="en-GB" sz="2800" b="1" spc="-1" dirty="0" smtClean="0">
                <a:solidFill>
                  <a:srgbClr val="000000"/>
                </a:solidFill>
                <a:latin typeface="Tahoma"/>
              </a:rPr>
              <a:t>A</a:t>
            </a:r>
            <a:r>
              <a:rPr lang="en-GB" sz="2800" spc="-1" dirty="0" smtClean="0">
                <a:solidFill>
                  <a:srgbClr val="000000"/>
                </a:solidFill>
                <a:latin typeface="Tahoma"/>
              </a:rPr>
              <a:t>utomation </a:t>
            </a:r>
            <a:r>
              <a:rPr lang="en-GB" sz="2800" b="1" spc="-1" dirty="0" err="1" smtClean="0">
                <a:solidFill>
                  <a:srgbClr val="000000"/>
                </a:solidFill>
                <a:latin typeface="Tahoma"/>
              </a:rPr>
              <a:t>NU</a:t>
            </a:r>
            <a:r>
              <a:rPr lang="en-GB" sz="2800" spc="-1" dirty="0" err="1" smtClean="0">
                <a:solidFill>
                  <a:srgbClr val="000000"/>
                </a:solidFill>
                <a:latin typeface="Tahoma"/>
              </a:rPr>
              <a:t>merical</a:t>
            </a:r>
            <a:r>
              <a:rPr lang="en-GB" sz="2800" spc="-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2800" b="1" spc="-1" dirty="0" smtClean="0">
                <a:solidFill>
                  <a:srgbClr val="000000"/>
                </a:solidFill>
                <a:latin typeface="Tahoma"/>
              </a:rPr>
              <a:t>C</a:t>
            </a:r>
            <a:r>
              <a:rPr lang="en-GB" sz="2800" spc="-1" dirty="0" smtClean="0">
                <a:solidFill>
                  <a:srgbClr val="000000"/>
                </a:solidFill>
                <a:latin typeface="Tahoma"/>
              </a:rPr>
              <a:t>ontrol): </a:t>
            </a:r>
            <a:r>
              <a:rPr lang="en-GB" sz="2800" spc="-1" dirty="0" err="1" smtClean="0">
                <a:solidFill>
                  <a:srgbClr val="000000"/>
                </a:solidFill>
                <a:latin typeface="Tahoma"/>
              </a:rPr>
              <a:t>gruppo</a:t>
            </a:r>
            <a:r>
              <a:rPr lang="en-GB" sz="2800" spc="-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2800" spc="-1" dirty="0" err="1" smtClean="0">
                <a:solidFill>
                  <a:srgbClr val="000000"/>
                </a:solidFill>
                <a:latin typeface="Tahoma"/>
              </a:rPr>
              <a:t>societario</a:t>
            </a:r>
            <a:r>
              <a:rPr lang="en-GB" sz="2800" spc="-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2800" spc="-1" dirty="0" err="1" smtClean="0">
                <a:solidFill>
                  <a:srgbClr val="000000"/>
                </a:solidFill>
                <a:latin typeface="Tahoma"/>
              </a:rPr>
              <a:t>giapponese</a:t>
            </a:r>
            <a:endParaRPr lang="en-GB" sz="2800" b="1" spc="-1" dirty="0" smtClean="0">
              <a:solidFill>
                <a:srgbClr val="000000"/>
              </a:solidFill>
              <a:latin typeface="Tahoma"/>
            </a:endParaRPr>
          </a:p>
          <a:p>
            <a:pPr marL="285840" indent="-285480">
              <a:lnSpc>
                <a:spcPct val="105000"/>
              </a:lnSpc>
              <a:spcBef>
                <a:spcPts val="700"/>
              </a:spcBef>
              <a:buClr>
                <a:srgbClr val="3333CC"/>
              </a:buClr>
              <a:buSzPct val="55000"/>
              <a:buFont typeface="Wingdings" charset="2"/>
              <a:buChar char=""/>
            </a:pPr>
            <a:r>
              <a:rPr lang="en-GB" sz="2800" b="1" spc="-1" dirty="0" smtClean="0">
                <a:solidFill>
                  <a:srgbClr val="000000"/>
                </a:solidFill>
                <a:latin typeface="Tahoma"/>
              </a:rPr>
              <a:t>KAVASAKY Robotics</a:t>
            </a:r>
            <a:r>
              <a:rPr lang="en-GB" sz="2800" spc="-1" dirty="0" smtClean="0">
                <a:solidFill>
                  <a:srgbClr val="000000"/>
                </a:solidFill>
                <a:latin typeface="Tahoma"/>
              </a:rPr>
              <a:t>: </a:t>
            </a: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parte del gruppo giapponese </a:t>
            </a:r>
            <a:r>
              <a:rPr lang="en-GB" sz="2800" spc="-1" dirty="0" smtClean="0">
                <a:solidFill>
                  <a:srgbClr val="000000"/>
                </a:solidFill>
                <a:latin typeface="Tahoma"/>
              </a:rPr>
              <a:t>Kawasaki Heavy Industries</a:t>
            </a:r>
            <a:endParaRPr lang="en-GB" sz="2800" b="0" strike="noStrike" spc="-1" dirty="0">
              <a:solidFill>
                <a:srgbClr val="000000"/>
              </a:solidFill>
              <a:latin typeface="Tahoma"/>
            </a:endParaRPr>
          </a:p>
          <a:p>
            <a:pPr marL="285840" indent="-285480">
              <a:lnSpc>
                <a:spcPct val="105000"/>
              </a:lnSpc>
              <a:spcBef>
                <a:spcPts val="700"/>
              </a:spcBef>
              <a:buClr>
                <a:srgbClr val="3333CC"/>
              </a:buClr>
              <a:buSzPct val="55000"/>
              <a:buFont typeface="Wingdings" charset="2"/>
              <a:buChar char=""/>
            </a:pPr>
            <a:r>
              <a:rPr lang="en-GB" sz="2800" b="1" strike="noStrike" spc="-1" dirty="0" smtClean="0">
                <a:solidFill>
                  <a:srgbClr val="000000"/>
                </a:solidFill>
                <a:latin typeface="Tahoma"/>
              </a:rPr>
              <a:t>KUKA</a:t>
            </a:r>
            <a:r>
              <a:rPr lang="en-GB" sz="2800" b="0" strike="noStrike" spc="-1" dirty="0" smtClean="0">
                <a:solidFill>
                  <a:srgbClr val="000000"/>
                </a:solidFill>
                <a:latin typeface="Tahoma"/>
              </a:rPr>
              <a:t>: </a:t>
            </a: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produttore tedesco (proprietà del gruppo cinese </a:t>
            </a:r>
            <a:r>
              <a:rPr lang="it-IT" sz="2800" spc="-1" dirty="0" err="1" smtClean="0">
                <a:solidFill>
                  <a:srgbClr val="000000"/>
                </a:solidFill>
                <a:latin typeface="Tahoma"/>
              </a:rPr>
              <a:t>Midea</a:t>
            </a: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)</a:t>
            </a:r>
            <a:endParaRPr lang="en-GB" sz="2800" b="0" strike="noStrike" spc="-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02" name="Line 4"/>
          <p:cNvSpPr/>
          <p:nvPr/>
        </p:nvSpPr>
        <p:spPr>
          <a:xfrm>
            <a:off x="684000" y="1125360"/>
            <a:ext cx="7777080" cy="0"/>
          </a:xfrm>
          <a:prstGeom prst="line">
            <a:avLst/>
          </a:prstGeom>
          <a:ln w="6336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6781680" y="6324480"/>
            <a:ext cx="1896840" cy="455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F0BF507A-6535-4BEB-B53B-6C917E988E5D}" type="slidenum">
              <a:rPr lang="it-IT" sz="1400" b="0" strike="noStrike" spc="-1">
                <a:solidFill>
                  <a:srgbClr val="000000"/>
                </a:solidFill>
                <a:latin typeface="Tahoma"/>
              </a:rPr>
              <a:pPr algn="r">
                <a:lnSpc>
                  <a:spcPct val="100000"/>
                </a:lnSpc>
              </a:pPr>
              <a:t>22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200" name="TextShape 2"/>
          <p:cNvSpPr txBox="1"/>
          <p:nvPr/>
        </p:nvSpPr>
        <p:spPr>
          <a:xfrm>
            <a:off x="900000" y="260280"/>
            <a:ext cx="7532280" cy="7538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5000"/>
              </a:lnSpc>
            </a:pPr>
            <a:r>
              <a:rPr lang="en-GB" sz="3600" b="1" strike="noStrike" spc="-1" dirty="0" smtClean="0">
                <a:solidFill>
                  <a:srgbClr val="333399"/>
                </a:solidFill>
                <a:latin typeface="Tahoma"/>
              </a:rPr>
              <a:t>Robot per la </a:t>
            </a:r>
            <a:r>
              <a:rPr lang="en-GB" sz="3600" b="1" strike="noStrike" spc="-1" dirty="0" err="1" smtClean="0">
                <a:solidFill>
                  <a:srgbClr val="333399"/>
                </a:solidFill>
                <a:latin typeface="Tahoma"/>
              </a:rPr>
              <a:t>logistica</a:t>
            </a:r>
            <a:endParaRPr lang="en-GB" sz="36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01" name="TextShape 3"/>
          <p:cNvSpPr txBox="1"/>
          <p:nvPr/>
        </p:nvSpPr>
        <p:spPr>
          <a:xfrm>
            <a:off x="755640" y="1413000"/>
            <a:ext cx="7561080" cy="49669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>
            <a:noAutofit/>
          </a:bodyPr>
          <a:lstStyle/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Font typeface="Wingdings" pitchFamily="2" charset="2"/>
              <a:buChar char="§"/>
            </a:pPr>
            <a:r>
              <a:rPr lang="it-IT" sz="3200" b="1" spc="-1" dirty="0" smtClean="0">
                <a:solidFill>
                  <a:srgbClr val="000000"/>
                </a:solidFill>
                <a:latin typeface="Tahoma"/>
              </a:rPr>
              <a:t>Logistica</a:t>
            </a: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: insieme dei processi orga-nizzativi e gestionali di un’azienda, dal-la fornitura alla distribuzione finale dei prodotti</a:t>
            </a: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Font typeface="Wingdings" pitchFamily="2" charset="2"/>
              <a:buChar char="§"/>
            </a:pPr>
            <a:r>
              <a:rPr lang="it-IT" sz="3200" b="1" spc="-1" dirty="0" smtClean="0">
                <a:solidFill>
                  <a:srgbClr val="000000"/>
                </a:solidFill>
                <a:latin typeface="Tahoma"/>
              </a:rPr>
              <a:t>Logistica interna</a:t>
            </a: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: riguarda le operazioni di smistamento di materiali all’interno dei rispettivi reparti</a:t>
            </a: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Font typeface="Wingdings" pitchFamily="2" charset="2"/>
              <a:buChar char="§"/>
            </a:pP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Amazon, nel magazzino dove lavorano solo i robot [</a:t>
            </a:r>
            <a:r>
              <a:rPr lang="it-IT" sz="3200" spc="-1" dirty="0" smtClean="0">
                <a:solidFill>
                  <a:srgbClr val="000000"/>
                </a:solidFill>
                <a:latin typeface="Tahoma"/>
                <a:hlinkClick r:id="rId2"/>
              </a:rPr>
              <a:t>video</a:t>
            </a: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]</a:t>
            </a: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Font typeface="Wingdings" pitchFamily="2" charset="2"/>
              <a:buChar char="§"/>
            </a:pPr>
            <a:endParaRPr lang="en-GB" sz="2800" b="0" strike="noStrike" spc="-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02" name="Line 4"/>
          <p:cNvSpPr/>
          <p:nvPr/>
        </p:nvSpPr>
        <p:spPr>
          <a:xfrm>
            <a:off x="684000" y="1125360"/>
            <a:ext cx="7777080" cy="0"/>
          </a:xfrm>
          <a:prstGeom prst="line">
            <a:avLst/>
          </a:prstGeom>
          <a:ln w="6336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6781680" y="6324480"/>
            <a:ext cx="1896840" cy="455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F0BF507A-6535-4BEB-B53B-6C917E988E5D}" type="slidenum">
              <a:rPr lang="it-IT" sz="1400" b="0" strike="noStrike" spc="-1">
                <a:solidFill>
                  <a:srgbClr val="000000"/>
                </a:solidFill>
                <a:latin typeface="Tahoma"/>
              </a:rPr>
              <a:pPr algn="r">
                <a:lnSpc>
                  <a:spcPct val="100000"/>
                </a:lnSpc>
              </a:pPr>
              <a:t>23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200" name="TextShape 2"/>
          <p:cNvSpPr txBox="1"/>
          <p:nvPr/>
        </p:nvSpPr>
        <p:spPr>
          <a:xfrm>
            <a:off x="900000" y="260280"/>
            <a:ext cx="7532280" cy="7538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5000"/>
              </a:lnSpc>
            </a:pPr>
            <a:r>
              <a:rPr lang="it-IT" sz="3600" b="1" spc="-1" dirty="0" smtClean="0">
                <a:solidFill>
                  <a:srgbClr val="333399"/>
                </a:solidFill>
                <a:latin typeface="Tahoma"/>
              </a:rPr>
              <a:t>Veicoli a guida automatizzata</a:t>
            </a:r>
            <a:endParaRPr lang="en-GB" sz="36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01" name="TextShape 3"/>
          <p:cNvSpPr txBox="1"/>
          <p:nvPr/>
        </p:nvSpPr>
        <p:spPr>
          <a:xfrm>
            <a:off x="755640" y="1413000"/>
            <a:ext cx="7776800" cy="5040336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>
            <a:noAutofit/>
          </a:bodyPr>
          <a:lstStyle/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Font typeface="Wingdings" pitchFamily="2" charset="2"/>
              <a:buChar char="§"/>
            </a:pPr>
            <a:r>
              <a:rPr lang="it-IT" sz="3000" dirty="0" smtClean="0"/>
              <a:t>Utilizzati principalmente in campo indu-striale per la movimentazione di prodotti all'interno di uno stabilimento</a:t>
            </a: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Font typeface="Wingdings" pitchFamily="2" charset="2"/>
              <a:buChar char="§"/>
            </a:pPr>
            <a:r>
              <a:rPr lang="it-IT" sz="3000" dirty="0" smtClean="0"/>
              <a:t>Sistemi di guida:</a:t>
            </a:r>
          </a:p>
          <a:p>
            <a:pPr marL="792000" lvl="1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Font typeface="Wingdings" pitchFamily="2" charset="2"/>
              <a:buChar char="§"/>
            </a:pPr>
            <a:r>
              <a:rPr lang="it-IT" sz="2600" spc="-1" dirty="0" smtClean="0">
                <a:solidFill>
                  <a:srgbClr val="000000"/>
                </a:solidFill>
                <a:latin typeface="Tahoma"/>
              </a:rPr>
              <a:t>a filo</a:t>
            </a:r>
          </a:p>
          <a:p>
            <a:pPr marL="792000" lvl="1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Font typeface="Wingdings" pitchFamily="2" charset="2"/>
              <a:buChar char="§"/>
            </a:pPr>
            <a:r>
              <a:rPr lang="it-IT" sz="2600" spc="-1" dirty="0" smtClean="0">
                <a:solidFill>
                  <a:srgbClr val="000000"/>
                </a:solidFill>
                <a:latin typeface="Tahoma"/>
              </a:rPr>
              <a:t>banda magnetica</a:t>
            </a:r>
          </a:p>
          <a:p>
            <a:pPr marL="792000" lvl="1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Font typeface="Wingdings" pitchFamily="2" charset="2"/>
              <a:buChar char="§"/>
            </a:pPr>
            <a:r>
              <a:rPr lang="it-IT" sz="2600" spc="-1" dirty="0" smtClean="0">
                <a:solidFill>
                  <a:srgbClr val="000000"/>
                </a:solidFill>
                <a:latin typeface="Tahoma"/>
              </a:rPr>
              <a:t>banda colorata (</a:t>
            </a:r>
            <a:r>
              <a:rPr lang="it-IT" sz="2600" i="1" spc="-1" dirty="0" err="1" smtClean="0">
                <a:solidFill>
                  <a:srgbClr val="000000"/>
                </a:solidFill>
                <a:latin typeface="Tahoma"/>
              </a:rPr>
              <a:t>seguilinea</a:t>
            </a:r>
            <a:r>
              <a:rPr lang="it-IT" sz="2600" spc="-1" dirty="0" smtClean="0">
                <a:solidFill>
                  <a:srgbClr val="000000"/>
                </a:solidFill>
                <a:latin typeface="Tahoma"/>
              </a:rPr>
              <a:t>)</a:t>
            </a:r>
          </a:p>
          <a:p>
            <a:pPr marL="792000" lvl="1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Font typeface="Wingdings" pitchFamily="2" charset="2"/>
              <a:buChar char="§"/>
            </a:pPr>
            <a:r>
              <a:rPr lang="it-IT" sz="2600" spc="-1" dirty="0" smtClean="0">
                <a:solidFill>
                  <a:srgbClr val="000000"/>
                </a:solidFill>
                <a:latin typeface="Tahoma"/>
              </a:rPr>
              <a:t>laser: rilevamento della posizione tramite LIDAR (usato anche negli aspirapolvere per uso domestico)</a:t>
            </a: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Font typeface="Wingdings" pitchFamily="2" charset="2"/>
              <a:buChar char="§"/>
            </a:pPr>
            <a:endParaRPr lang="it-IT" sz="3000" spc="-1" dirty="0" smtClean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02" name="Line 4"/>
          <p:cNvSpPr/>
          <p:nvPr/>
        </p:nvSpPr>
        <p:spPr>
          <a:xfrm>
            <a:off x="684000" y="1125360"/>
            <a:ext cx="7777080" cy="0"/>
          </a:xfrm>
          <a:prstGeom prst="line">
            <a:avLst/>
          </a:prstGeom>
          <a:ln w="6336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6781680" y="6324480"/>
            <a:ext cx="1896840" cy="455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F0BF507A-6535-4BEB-B53B-6C917E988E5D}" type="slidenum">
              <a:rPr lang="it-IT" sz="1400" b="0" strike="noStrike" spc="-1">
                <a:solidFill>
                  <a:srgbClr val="000000"/>
                </a:solidFill>
                <a:latin typeface="Tahoma"/>
              </a:rPr>
              <a:pPr algn="r">
                <a:lnSpc>
                  <a:spcPct val="100000"/>
                </a:lnSpc>
              </a:pPr>
              <a:t>24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200" name="TextShape 2"/>
          <p:cNvSpPr txBox="1"/>
          <p:nvPr/>
        </p:nvSpPr>
        <p:spPr>
          <a:xfrm>
            <a:off x="900000" y="260280"/>
            <a:ext cx="7532280" cy="7538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5000"/>
              </a:lnSpc>
            </a:pPr>
            <a:r>
              <a:rPr lang="it-IT" sz="3600" b="1" spc="-1" dirty="0" smtClean="0">
                <a:solidFill>
                  <a:srgbClr val="333399"/>
                </a:solidFill>
                <a:latin typeface="Tahoma"/>
              </a:rPr>
              <a:t>I nostri robot</a:t>
            </a:r>
            <a:endParaRPr lang="en-GB" sz="36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01" name="TextShape 3"/>
          <p:cNvSpPr txBox="1"/>
          <p:nvPr/>
        </p:nvSpPr>
        <p:spPr>
          <a:xfrm>
            <a:off x="5292080" y="4941168"/>
            <a:ext cx="2808248" cy="503832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>
            <a:noAutofit/>
          </a:bodyPr>
          <a:lstStyle/>
          <a:p>
            <a:pPr marL="334800" indent="-334440" algn="ctr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</a:pPr>
            <a:r>
              <a:rPr lang="it-IT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R-Evolution</a:t>
            </a:r>
            <a:endParaRPr lang="it-IT" sz="3000" spc="-1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2" name="Line 4"/>
          <p:cNvSpPr/>
          <p:nvPr/>
        </p:nvSpPr>
        <p:spPr>
          <a:xfrm>
            <a:off x="684000" y="1125360"/>
            <a:ext cx="7777080" cy="0"/>
          </a:xfrm>
          <a:prstGeom prst="line">
            <a:avLst/>
          </a:prstGeom>
          <a:ln w="6336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26" name="Picture 2" descr="D:\Antonio\Download\mBot_bi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060848"/>
            <a:ext cx="3600000" cy="2616000"/>
          </a:xfrm>
          <a:prstGeom prst="rect">
            <a:avLst/>
          </a:prstGeom>
          <a:noFill/>
        </p:spPr>
      </p:pic>
      <p:pic>
        <p:nvPicPr>
          <p:cNvPr id="1027" name="Picture 3" descr="D:\Antonio\Download\R-Evolution-851x644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988840"/>
            <a:ext cx="3600000" cy="2723133"/>
          </a:xfrm>
          <a:prstGeom prst="rect">
            <a:avLst/>
          </a:prstGeom>
          <a:noFill/>
        </p:spPr>
      </p:pic>
      <p:sp>
        <p:nvSpPr>
          <p:cNvPr id="8" name="TextShape 3"/>
          <p:cNvSpPr txBox="1"/>
          <p:nvPr/>
        </p:nvSpPr>
        <p:spPr>
          <a:xfrm>
            <a:off x="971600" y="4941168"/>
            <a:ext cx="3384312" cy="503832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>
            <a:noAutofit/>
          </a:bodyPr>
          <a:lstStyle/>
          <a:p>
            <a:pPr marL="334800" indent="-334440" algn="ctr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</a:pPr>
            <a:r>
              <a:rPr lang="it-IT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mBot</a:t>
            </a:r>
            <a:r>
              <a:rPr lang="it-IT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it-IT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Makeblock</a:t>
            </a:r>
            <a:endParaRPr lang="it-IT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Font typeface="Wingdings" pitchFamily="2" charset="2"/>
              <a:buChar char="§"/>
            </a:pPr>
            <a:endParaRPr lang="it-IT" sz="3000" spc="-1" dirty="0" smtClean="0">
              <a:solidFill>
                <a:srgbClr val="000000"/>
              </a:solidFill>
              <a:latin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6781680" y="6324480"/>
            <a:ext cx="1896840" cy="455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F0BF507A-6535-4BEB-B53B-6C917E988E5D}" type="slidenum">
              <a:rPr lang="it-IT" sz="1400" b="0" strike="noStrike" spc="-1">
                <a:solidFill>
                  <a:srgbClr val="000000"/>
                </a:solidFill>
                <a:latin typeface="Tahoma"/>
              </a:rPr>
              <a:pPr algn="r">
                <a:lnSpc>
                  <a:spcPct val="100000"/>
                </a:lnSpc>
              </a:pPr>
              <a:t>25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200" name="TextShape 2"/>
          <p:cNvSpPr txBox="1"/>
          <p:nvPr/>
        </p:nvSpPr>
        <p:spPr>
          <a:xfrm>
            <a:off x="900000" y="260280"/>
            <a:ext cx="7532280" cy="7538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5000"/>
              </a:lnSpc>
            </a:pPr>
            <a:r>
              <a:rPr lang="en-GB" sz="3600" b="1" strike="noStrike" spc="-1" dirty="0" smtClean="0">
                <a:solidFill>
                  <a:srgbClr val="333399"/>
                </a:solidFill>
                <a:latin typeface="Tahoma"/>
              </a:rPr>
              <a:t>Robot per </a:t>
            </a:r>
            <a:r>
              <a:rPr lang="en-GB" sz="3600" b="1" strike="noStrike" spc="-1" dirty="0" err="1" smtClean="0">
                <a:solidFill>
                  <a:srgbClr val="333399"/>
                </a:solidFill>
                <a:latin typeface="Tahoma"/>
              </a:rPr>
              <a:t>viaggiare</a:t>
            </a:r>
            <a:endParaRPr lang="en-GB" sz="36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01" name="TextShape 3"/>
          <p:cNvSpPr txBox="1"/>
          <p:nvPr/>
        </p:nvSpPr>
        <p:spPr>
          <a:xfrm>
            <a:off x="755640" y="1413000"/>
            <a:ext cx="7561080" cy="49669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>
            <a:noAutofit/>
          </a:bodyPr>
          <a:lstStyle/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Font typeface="Wingdings" pitchFamily="2" charset="2"/>
              <a:buChar char="§"/>
            </a:pPr>
            <a:r>
              <a:rPr lang="it-IT" sz="2800" b="1" spc="-1" dirty="0" err="1" smtClean="0">
                <a:solidFill>
                  <a:srgbClr val="000000"/>
                </a:solidFill>
                <a:latin typeface="Tahoma"/>
              </a:rPr>
              <a:t>Advanced</a:t>
            </a:r>
            <a:r>
              <a:rPr lang="it-IT" sz="2800" b="1" spc="-1" dirty="0" smtClean="0">
                <a:solidFill>
                  <a:srgbClr val="000000"/>
                </a:solidFill>
                <a:latin typeface="Tahoma"/>
              </a:rPr>
              <a:t> Driver </a:t>
            </a:r>
            <a:r>
              <a:rPr lang="it-IT" sz="2800" b="1" spc="-1" dirty="0" err="1" smtClean="0">
                <a:solidFill>
                  <a:srgbClr val="000000"/>
                </a:solidFill>
                <a:latin typeface="Tahoma"/>
              </a:rPr>
              <a:t>Assistance</a:t>
            </a:r>
            <a:r>
              <a:rPr lang="it-IT" sz="2800" b="1" spc="-1" dirty="0" smtClean="0">
                <a:solidFill>
                  <a:srgbClr val="000000"/>
                </a:solidFill>
                <a:latin typeface="Tahoma"/>
              </a:rPr>
              <a:t> System</a:t>
            </a: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 (ADAS): assistono il guidatore in situazioni critiche</a:t>
            </a:r>
          </a:p>
          <a:p>
            <a:pPr marL="792000" lvl="1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Font typeface="Wingdings" pitchFamily="2" charset="2"/>
              <a:buChar char="§"/>
            </a:pP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f</a:t>
            </a: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renata automatica di emergenza</a:t>
            </a:r>
            <a:endParaRPr lang="it-IT" sz="2800" spc="-1" dirty="0" smtClean="0">
              <a:solidFill>
                <a:srgbClr val="000000"/>
              </a:solidFill>
              <a:latin typeface="Tahoma"/>
            </a:endParaRPr>
          </a:p>
          <a:p>
            <a:pPr marL="792000" lvl="1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Font typeface="Wingdings" pitchFamily="2" charset="2"/>
              <a:buChar char="§"/>
            </a:pP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mantenimento della corsia</a:t>
            </a:r>
          </a:p>
          <a:p>
            <a:pPr marL="792000" lvl="1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Font typeface="Wingdings" pitchFamily="2" charset="2"/>
              <a:buChar char="§"/>
            </a:pP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adeguamento della velocità</a:t>
            </a:r>
          </a:p>
          <a:p>
            <a:pPr marL="792000" lvl="1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Font typeface="Wingdings" pitchFamily="2" charset="2"/>
              <a:buChar char="§"/>
            </a:pP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monitoraggio sonnolenza e distrazione</a:t>
            </a: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Font typeface="Wingdings" pitchFamily="2" charset="2"/>
              <a:buChar char="§"/>
            </a:pP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Può raggiungere un livello di guida completamente autonoma (5°livello)</a:t>
            </a: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Font typeface="Wingdings" pitchFamily="2" charset="2"/>
              <a:buChar char="§"/>
            </a:pPr>
            <a:endParaRPr lang="it-IT" sz="2800" spc="-1" dirty="0" smtClean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02" name="Line 4"/>
          <p:cNvSpPr/>
          <p:nvPr/>
        </p:nvSpPr>
        <p:spPr>
          <a:xfrm>
            <a:off x="684000" y="1125360"/>
            <a:ext cx="7777080" cy="0"/>
          </a:xfrm>
          <a:prstGeom prst="line">
            <a:avLst/>
          </a:prstGeom>
          <a:ln w="6336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6781680" y="6324480"/>
            <a:ext cx="1896840" cy="455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F0BF507A-6535-4BEB-B53B-6C917E988E5D}" type="slidenum">
              <a:rPr lang="it-IT" sz="1400" b="0" strike="noStrike" spc="-1">
                <a:solidFill>
                  <a:srgbClr val="000000"/>
                </a:solidFill>
                <a:latin typeface="Tahoma"/>
              </a:rPr>
              <a:pPr algn="r">
                <a:lnSpc>
                  <a:spcPct val="100000"/>
                </a:lnSpc>
              </a:pPr>
              <a:t>26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200" name="TextShape 2"/>
          <p:cNvSpPr txBox="1"/>
          <p:nvPr/>
        </p:nvSpPr>
        <p:spPr>
          <a:xfrm>
            <a:off x="900000" y="260280"/>
            <a:ext cx="7532280" cy="7538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5000"/>
              </a:lnSpc>
            </a:pPr>
            <a:r>
              <a:rPr lang="it-IT" sz="3600" b="1" spc="-1" dirty="0" smtClean="0">
                <a:solidFill>
                  <a:srgbClr val="333399"/>
                </a:solidFill>
                <a:latin typeface="Tahoma"/>
              </a:rPr>
              <a:t>Livelli di guida autonoma</a:t>
            </a:r>
            <a:endParaRPr lang="en-GB" sz="3600" spc="-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01" name="TextShape 3"/>
          <p:cNvSpPr txBox="1"/>
          <p:nvPr/>
        </p:nvSpPr>
        <p:spPr>
          <a:xfrm>
            <a:off x="755640" y="1413000"/>
            <a:ext cx="7561080" cy="49669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>
            <a:noAutofit/>
          </a:bodyPr>
          <a:lstStyle/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</a:pPr>
            <a:r>
              <a:rPr lang="it-IT" sz="3000" b="1" spc="-1" dirty="0" smtClean="0">
                <a:solidFill>
                  <a:srgbClr val="000000"/>
                </a:solidFill>
                <a:latin typeface="Tahoma"/>
              </a:rPr>
              <a:t>Livello 1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: In caso di necessità, il sistema può 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prendere il controllo dello sterzo, del freno 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e 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controllare la 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velocità utilizzando informazioni sull'ambiente di guida</a:t>
            </a: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Font typeface="Wingdings" pitchFamily="2" charset="2"/>
              <a:buChar char="§"/>
            </a:pP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mantenimento di corsia</a:t>
            </a: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Font typeface="Wingdings" pitchFamily="2" charset="2"/>
              <a:buChar char="§"/>
            </a:pPr>
            <a:r>
              <a:rPr lang="it-IT" sz="2800" i="1" spc="-1" dirty="0" smtClean="0">
                <a:solidFill>
                  <a:srgbClr val="000000"/>
                </a:solidFill>
                <a:latin typeface="Tahoma"/>
              </a:rPr>
              <a:t>cruise </a:t>
            </a:r>
            <a:r>
              <a:rPr lang="it-IT" sz="2800" i="1" spc="-1" dirty="0" err="1" smtClean="0">
                <a:solidFill>
                  <a:srgbClr val="000000"/>
                </a:solidFill>
                <a:latin typeface="Tahoma"/>
              </a:rPr>
              <a:t>control</a:t>
            </a:r>
            <a:r>
              <a:rPr lang="it-IT" sz="2800" i="1" spc="-1" dirty="0" smtClean="0">
                <a:solidFill>
                  <a:srgbClr val="000000"/>
                </a:solidFill>
                <a:latin typeface="Tahoma"/>
              </a:rPr>
              <a:t> adattivo</a:t>
            </a: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, mantiene una distanza standard dalle altre vetture e rallenta in caso di necessità</a:t>
            </a:r>
          </a:p>
        </p:txBody>
      </p:sp>
      <p:sp>
        <p:nvSpPr>
          <p:cNvPr id="202" name="Line 4"/>
          <p:cNvSpPr/>
          <p:nvPr/>
        </p:nvSpPr>
        <p:spPr>
          <a:xfrm>
            <a:off x="684000" y="1125360"/>
            <a:ext cx="7777080" cy="0"/>
          </a:xfrm>
          <a:prstGeom prst="line">
            <a:avLst/>
          </a:prstGeom>
          <a:ln w="6336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50" name="Picture 2" descr="https://upload.wikimedia.org/wikipedia/commons/thumb/a/ab/Schema_ICC.svg/330px-Schema_ICC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653136"/>
            <a:ext cx="3143250" cy="17716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6781680" y="6324480"/>
            <a:ext cx="1896840" cy="455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F0BF507A-6535-4BEB-B53B-6C917E988E5D}" type="slidenum">
              <a:rPr lang="it-IT" sz="1400" b="0" strike="noStrike" spc="-1">
                <a:solidFill>
                  <a:srgbClr val="000000"/>
                </a:solidFill>
                <a:latin typeface="Tahoma"/>
              </a:rPr>
              <a:pPr algn="r">
                <a:lnSpc>
                  <a:spcPct val="100000"/>
                </a:lnSpc>
              </a:pPr>
              <a:t>27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200" name="TextShape 2"/>
          <p:cNvSpPr txBox="1"/>
          <p:nvPr/>
        </p:nvSpPr>
        <p:spPr>
          <a:xfrm>
            <a:off x="900000" y="260280"/>
            <a:ext cx="7532280" cy="7538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5000"/>
              </a:lnSpc>
            </a:pPr>
            <a:r>
              <a:rPr lang="it-IT" sz="3600" b="1" spc="-1" dirty="0" smtClean="0">
                <a:solidFill>
                  <a:srgbClr val="333399"/>
                </a:solidFill>
                <a:latin typeface="Tahoma"/>
              </a:rPr>
              <a:t>Livelli di guida autonoma</a:t>
            </a:r>
            <a:endParaRPr lang="en-GB" sz="3600" spc="-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01" name="TextShape 3"/>
          <p:cNvSpPr txBox="1"/>
          <p:nvPr/>
        </p:nvSpPr>
        <p:spPr>
          <a:xfrm>
            <a:off x="755640" y="1413000"/>
            <a:ext cx="7561080" cy="4032224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>
            <a:noAutofit/>
          </a:bodyPr>
          <a:lstStyle/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</a:pPr>
            <a:r>
              <a:rPr lang="it-IT" sz="3000" b="1" spc="-1" dirty="0" smtClean="0">
                <a:solidFill>
                  <a:srgbClr val="000000"/>
                </a:solidFill>
                <a:latin typeface="Tahoma"/>
              </a:rPr>
              <a:t>Livello 2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: guida semi-autonoma</a:t>
            </a: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Font typeface="Wingdings" pitchFamily="2" charset="2"/>
              <a:buChar char="§"/>
            </a:pP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Sterzo e velocità possono essere affidati </a:t>
            </a:r>
            <a:r>
              <a:rPr lang="it-IT" sz="2800" i="1" spc="-1" dirty="0" smtClean="0">
                <a:solidFill>
                  <a:srgbClr val="000000"/>
                </a:solidFill>
                <a:latin typeface="Tahoma"/>
              </a:rPr>
              <a:t>temporaneamente</a:t>
            </a: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 al sistema, ma il guidatore deve mantenere il controllo fisico dell’auto </a:t>
            </a: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Font typeface="Wingdings" pitchFamily="2" charset="2"/>
              <a:buChar char="§"/>
            </a:pP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Esempi:</a:t>
            </a:r>
          </a:p>
          <a:p>
            <a:pPr marL="792000" lvl="1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Font typeface="Wingdings" pitchFamily="2" charset="2"/>
              <a:buChar char="§"/>
            </a:pPr>
            <a:r>
              <a:rPr lang="it-IT" sz="2800" spc="-1" dirty="0" err="1" smtClean="0">
                <a:solidFill>
                  <a:srgbClr val="000000"/>
                </a:solidFill>
                <a:latin typeface="Tahoma"/>
              </a:rPr>
              <a:t>Autopilot</a:t>
            </a: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 (</a:t>
            </a:r>
            <a:r>
              <a:rPr lang="it-IT" sz="2800" spc="-1" dirty="0" err="1" smtClean="0">
                <a:solidFill>
                  <a:srgbClr val="000000"/>
                </a:solidFill>
                <a:latin typeface="Tahoma"/>
              </a:rPr>
              <a:t>Tesla</a:t>
            </a: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)</a:t>
            </a:r>
          </a:p>
          <a:p>
            <a:pPr marL="792000" lvl="1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Font typeface="Wingdings" pitchFamily="2" charset="2"/>
              <a:buChar char="§"/>
            </a:pPr>
            <a:r>
              <a:rPr lang="it-IT" sz="2800" spc="-1" dirty="0" err="1" smtClean="0">
                <a:solidFill>
                  <a:srgbClr val="000000"/>
                </a:solidFill>
                <a:latin typeface="Tahoma"/>
              </a:rPr>
              <a:t>BlueCruise</a:t>
            </a: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 (Ford)</a:t>
            </a:r>
          </a:p>
        </p:txBody>
      </p:sp>
      <p:sp>
        <p:nvSpPr>
          <p:cNvPr id="202" name="Line 4"/>
          <p:cNvSpPr/>
          <p:nvPr/>
        </p:nvSpPr>
        <p:spPr>
          <a:xfrm>
            <a:off x="684000" y="1125360"/>
            <a:ext cx="7777080" cy="0"/>
          </a:xfrm>
          <a:prstGeom prst="line">
            <a:avLst/>
          </a:prstGeom>
          <a:ln w="6336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497599"/>
            <a:ext cx="3803521" cy="259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6781680" y="6324480"/>
            <a:ext cx="1896840" cy="455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F0BF507A-6535-4BEB-B53B-6C917E988E5D}" type="slidenum">
              <a:rPr lang="it-IT" sz="1400" b="0" strike="noStrike" spc="-1">
                <a:solidFill>
                  <a:srgbClr val="000000"/>
                </a:solidFill>
                <a:latin typeface="Tahoma"/>
              </a:rPr>
              <a:pPr algn="r">
                <a:lnSpc>
                  <a:spcPct val="100000"/>
                </a:lnSpc>
              </a:pPr>
              <a:t>28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200" name="TextShape 2"/>
          <p:cNvSpPr txBox="1"/>
          <p:nvPr/>
        </p:nvSpPr>
        <p:spPr>
          <a:xfrm>
            <a:off x="900000" y="260280"/>
            <a:ext cx="7532280" cy="7538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5000"/>
              </a:lnSpc>
            </a:pPr>
            <a:r>
              <a:rPr lang="it-IT" sz="3600" b="1" spc="-1" dirty="0" smtClean="0">
                <a:solidFill>
                  <a:srgbClr val="333399"/>
                </a:solidFill>
                <a:latin typeface="Tahoma"/>
              </a:rPr>
              <a:t>Livelli di guida autonoma</a:t>
            </a:r>
            <a:endParaRPr lang="en-GB" sz="3600" spc="-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01" name="TextShape 3"/>
          <p:cNvSpPr txBox="1"/>
          <p:nvPr/>
        </p:nvSpPr>
        <p:spPr>
          <a:xfrm>
            <a:off x="755640" y="1413000"/>
            <a:ext cx="7561080" cy="49669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>
            <a:noAutofit/>
          </a:bodyPr>
          <a:lstStyle/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Font typeface="Wingdings" pitchFamily="2" charset="2"/>
              <a:buChar char="§"/>
            </a:pPr>
            <a:r>
              <a:rPr lang="it-IT" sz="3000" b="1" spc="-1" dirty="0" smtClean="0">
                <a:solidFill>
                  <a:srgbClr val="000000"/>
                </a:solidFill>
                <a:latin typeface="Tahoma"/>
              </a:rPr>
              <a:t>Livello 3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: sistema in grado di condurre il veicolo durante le </a:t>
            </a:r>
            <a:r>
              <a:rPr lang="it-IT" sz="3000" i="1" spc="-1" dirty="0" smtClean="0">
                <a:solidFill>
                  <a:srgbClr val="000000"/>
                </a:solidFill>
                <a:latin typeface="Tahoma"/>
              </a:rPr>
              <a:t>normali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 situazioni di guida, il guidatore interviene solo in caso di avversità o di pericolo (Honda </a:t>
            </a:r>
            <a:r>
              <a:rPr lang="it-IT" sz="3000" spc="-1" dirty="0" err="1" smtClean="0">
                <a:solidFill>
                  <a:srgbClr val="000000"/>
                </a:solidFill>
                <a:latin typeface="Tahoma"/>
              </a:rPr>
              <a:t>Sensing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)</a:t>
            </a: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Font typeface="Wingdings" pitchFamily="2" charset="2"/>
              <a:buChar char="§"/>
            </a:pPr>
            <a:r>
              <a:rPr lang="it-IT" sz="3000" b="1" spc="-1" dirty="0" smtClean="0">
                <a:solidFill>
                  <a:srgbClr val="000000"/>
                </a:solidFill>
                <a:latin typeface="Tahoma"/>
              </a:rPr>
              <a:t>Livello 4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: con questo tipo di automazione, la vettura è in grado di procedere in autonomia in quasi tutte le condizioni di guida tranne quelle drasticamente avverse</a:t>
            </a:r>
          </a:p>
        </p:txBody>
      </p:sp>
      <p:sp>
        <p:nvSpPr>
          <p:cNvPr id="202" name="Line 4"/>
          <p:cNvSpPr/>
          <p:nvPr/>
        </p:nvSpPr>
        <p:spPr>
          <a:xfrm>
            <a:off x="684000" y="1125360"/>
            <a:ext cx="7777080" cy="0"/>
          </a:xfrm>
          <a:prstGeom prst="line">
            <a:avLst/>
          </a:prstGeom>
          <a:ln w="6336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6781680" y="6324480"/>
            <a:ext cx="1896840" cy="455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F0BF507A-6535-4BEB-B53B-6C917E988E5D}" type="slidenum">
              <a:rPr lang="it-IT" sz="1400" b="0" strike="noStrike" spc="-1">
                <a:solidFill>
                  <a:srgbClr val="000000"/>
                </a:solidFill>
                <a:latin typeface="Tahoma"/>
              </a:rPr>
              <a:pPr algn="r">
                <a:lnSpc>
                  <a:spcPct val="100000"/>
                </a:lnSpc>
              </a:pPr>
              <a:t>29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200" name="TextShape 2"/>
          <p:cNvSpPr txBox="1"/>
          <p:nvPr/>
        </p:nvSpPr>
        <p:spPr>
          <a:xfrm>
            <a:off x="900000" y="260280"/>
            <a:ext cx="7532280" cy="7538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5000"/>
              </a:lnSpc>
            </a:pPr>
            <a:r>
              <a:rPr lang="it-IT" sz="3600" b="1" spc="-1" dirty="0" smtClean="0">
                <a:solidFill>
                  <a:srgbClr val="333399"/>
                </a:solidFill>
                <a:latin typeface="Tahoma"/>
              </a:rPr>
              <a:t>Livelli di guida autonoma</a:t>
            </a:r>
            <a:endParaRPr lang="en-GB" sz="3600" spc="-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01" name="TextShape 3"/>
          <p:cNvSpPr txBox="1"/>
          <p:nvPr/>
        </p:nvSpPr>
        <p:spPr>
          <a:xfrm>
            <a:off x="755640" y="1413000"/>
            <a:ext cx="7561080" cy="49669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</a:pPr>
            <a:r>
              <a:rPr lang="it-IT" sz="3000" b="1" spc="-1" dirty="0" smtClean="0">
                <a:solidFill>
                  <a:srgbClr val="000000"/>
                </a:solidFill>
                <a:latin typeface="Tahoma"/>
              </a:rPr>
              <a:t>Livello 5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: la vettura procede in completa autonomia, non c’è la necessità di un guidatore [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  <a:hlinkClick r:id="rId2"/>
              </a:rPr>
              <a:t>video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]</a:t>
            </a: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</a:pP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 </a:t>
            </a:r>
          </a:p>
        </p:txBody>
      </p:sp>
      <p:sp>
        <p:nvSpPr>
          <p:cNvPr id="202" name="Line 4"/>
          <p:cNvSpPr/>
          <p:nvPr/>
        </p:nvSpPr>
        <p:spPr>
          <a:xfrm>
            <a:off x="684000" y="1125360"/>
            <a:ext cx="7777080" cy="0"/>
          </a:xfrm>
          <a:prstGeom prst="line">
            <a:avLst/>
          </a:prstGeom>
          <a:ln w="6336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7346" name="Picture 2" descr="https://i2.res.24o.it/images2010/Editrice/ILSOLE24ORE/ILSOLE24ORE/2021/07/27/Motori24/ImmaginiWeb/Ritagli/guida%20autonoma%20-kMyD--1020x533@IlSole24Ore-Web.jpg?r=650x3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996952"/>
            <a:ext cx="5936454" cy="32403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900000" y="404640"/>
            <a:ext cx="7343280" cy="6570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5000"/>
              </a:lnSpc>
            </a:pPr>
            <a:r>
              <a:rPr lang="it-IT" sz="3200" b="1" spc="-1" dirty="0" smtClean="0">
                <a:solidFill>
                  <a:srgbClr val="333399"/>
                </a:solidFill>
                <a:latin typeface="Tahoma"/>
              </a:rPr>
              <a:t>Da “I robot universali di </a:t>
            </a:r>
            <a:r>
              <a:rPr lang="it-IT" sz="3200" b="1" spc="-1" dirty="0" err="1" smtClean="0">
                <a:solidFill>
                  <a:srgbClr val="333399"/>
                </a:solidFill>
                <a:latin typeface="Tahoma"/>
              </a:rPr>
              <a:t>Rossum</a:t>
            </a:r>
            <a:r>
              <a:rPr lang="it-IT" sz="3200" b="1" spc="-1" dirty="0" smtClean="0">
                <a:solidFill>
                  <a:srgbClr val="333399"/>
                </a:solidFill>
                <a:latin typeface="Tahoma"/>
              </a:rPr>
              <a:t>”</a:t>
            </a:r>
            <a:endParaRPr lang="en-GB" sz="32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81" name="TextShape 2"/>
          <p:cNvSpPr txBox="1"/>
          <p:nvPr/>
        </p:nvSpPr>
        <p:spPr>
          <a:xfrm>
            <a:off x="683568" y="1412776"/>
            <a:ext cx="7992888" cy="4823864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95000"/>
              </a:lnSpc>
              <a:spcBef>
                <a:spcPts val="799"/>
              </a:spcBef>
              <a:buClr>
                <a:srgbClr val="3333CC"/>
              </a:buClr>
              <a:buSzPct val="60000"/>
            </a:pP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«</a:t>
            </a:r>
            <a:r>
              <a:rPr lang="it-IT" sz="2400" spc="-1" dirty="0" smtClean="0">
                <a:solidFill>
                  <a:srgbClr val="000000"/>
                </a:solidFill>
                <a:latin typeface="Tahoma"/>
              </a:rPr>
              <a:t>Il vecchio </a:t>
            </a:r>
            <a:r>
              <a:rPr lang="it-IT" sz="2400" spc="-1" dirty="0" err="1" smtClean="0">
                <a:solidFill>
                  <a:srgbClr val="000000"/>
                </a:solidFill>
                <a:latin typeface="Tahoma"/>
              </a:rPr>
              <a:t>Rossum</a:t>
            </a:r>
            <a:r>
              <a:rPr lang="it-IT" sz="2400" spc="-1" dirty="0" smtClean="0">
                <a:solidFill>
                  <a:srgbClr val="000000"/>
                </a:solidFill>
                <a:latin typeface="Tahoma"/>
              </a:rPr>
              <a:t>, (…) cercò di imitare con una sintesi chimica la sostanza viva detta proto-plasma finché un bel giorno scoprì una sostanza il cui comportamento era del tutto uguale a quello della sostanza viva (…). Si ficcò in testa che avrebbe fabbricato addirittura l'uomo (…). Doveva essere un uomo, visse tre giorni completi (…). Allora venne l'ingegner </a:t>
            </a:r>
            <a:r>
              <a:rPr lang="it-IT" sz="2400" spc="-1" dirty="0" err="1" smtClean="0">
                <a:solidFill>
                  <a:srgbClr val="000000"/>
                </a:solidFill>
                <a:latin typeface="Tahoma"/>
              </a:rPr>
              <a:t>Rossum</a:t>
            </a:r>
            <a:r>
              <a:rPr lang="it-IT" sz="2400" spc="-1" dirty="0" smtClean="0">
                <a:solidFill>
                  <a:srgbClr val="000000"/>
                </a:solidFill>
                <a:latin typeface="Tahoma"/>
              </a:rPr>
              <a:t>, il nipote del vecchio, gli bastò dare un'occhiata all'anatomia per capire subito che si trattava d'una cosa troppo complicata e che un buon ingegnere l'avrebbe realizzata in modo più semplice (…).</a:t>
            </a:r>
            <a:br>
              <a:rPr lang="it-IT" sz="2400" spc="-1" dirty="0" smtClean="0">
                <a:solidFill>
                  <a:srgbClr val="000000"/>
                </a:solidFill>
                <a:latin typeface="Tahoma"/>
              </a:rPr>
            </a:br>
            <a:r>
              <a:rPr lang="it-IT" sz="2400" spc="-1" dirty="0" smtClean="0">
                <a:solidFill>
                  <a:srgbClr val="000000"/>
                </a:solidFill>
                <a:latin typeface="Tahoma"/>
              </a:rPr>
              <a:t>Il giovane </a:t>
            </a:r>
            <a:r>
              <a:rPr lang="it-IT" sz="2400" spc="-1" dirty="0" err="1" smtClean="0">
                <a:solidFill>
                  <a:srgbClr val="000000"/>
                </a:solidFill>
                <a:latin typeface="Tahoma"/>
              </a:rPr>
              <a:t>Rossum</a:t>
            </a:r>
            <a:r>
              <a:rPr lang="it-IT" sz="2400" spc="-1" dirty="0" smtClean="0">
                <a:solidFill>
                  <a:srgbClr val="000000"/>
                </a:solidFill>
                <a:latin typeface="Tahoma"/>
              </a:rPr>
              <a:t> inventò l'operaio con il minor numero di bisogni. Eliminò tutto quello che non serviva direttamente al lavoro, eliminò l'uomo e fabbricò il Robot.»</a:t>
            </a:r>
          </a:p>
          <a:p>
            <a:pPr marL="334800" indent="-334440">
              <a:lnSpc>
                <a:spcPct val="9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endParaRPr lang="en-GB" sz="2800" b="0" strike="noStrike" spc="-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82" name="TextShape 3"/>
          <p:cNvSpPr txBox="1"/>
          <p:nvPr/>
        </p:nvSpPr>
        <p:spPr>
          <a:xfrm>
            <a:off x="6781680" y="6324480"/>
            <a:ext cx="1896840" cy="455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B2AD5B2E-8735-4E21-859F-52355ACBA6ED}" type="slidenum">
              <a:rPr lang="it-IT" sz="1400" b="0" strike="noStrike" spc="-1">
                <a:solidFill>
                  <a:srgbClr val="000000"/>
                </a:solidFill>
                <a:latin typeface="Tahoma"/>
              </a:rPr>
              <a:pPr algn="r">
                <a:lnSpc>
                  <a:spcPct val="100000"/>
                </a:lnSpc>
              </a:pPr>
              <a:t>3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5" name="Line 4"/>
          <p:cNvSpPr/>
          <p:nvPr/>
        </p:nvSpPr>
        <p:spPr>
          <a:xfrm>
            <a:off x="684000" y="1125360"/>
            <a:ext cx="7777080" cy="0"/>
          </a:xfrm>
          <a:prstGeom prst="line">
            <a:avLst/>
          </a:prstGeom>
          <a:ln w="6336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6781680" y="6324480"/>
            <a:ext cx="1896840" cy="455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F0BF507A-6535-4BEB-B53B-6C917E988E5D}" type="slidenum">
              <a:rPr lang="it-IT" sz="1400" b="0" strike="noStrike" spc="-1">
                <a:solidFill>
                  <a:srgbClr val="000000"/>
                </a:solidFill>
                <a:latin typeface="Tahoma"/>
              </a:rPr>
              <a:pPr algn="r">
                <a:lnSpc>
                  <a:spcPct val="100000"/>
                </a:lnSpc>
              </a:pPr>
              <a:t>30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200" name="TextShape 2"/>
          <p:cNvSpPr txBox="1"/>
          <p:nvPr/>
        </p:nvSpPr>
        <p:spPr>
          <a:xfrm>
            <a:off x="900000" y="260280"/>
            <a:ext cx="7532280" cy="7538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5000"/>
              </a:lnSpc>
            </a:pPr>
            <a:r>
              <a:rPr lang="en-GB" sz="3600" b="1" spc="-1" dirty="0" smtClean="0">
                <a:solidFill>
                  <a:srgbClr val="333399"/>
                </a:solidFill>
                <a:latin typeface="Tahoma"/>
              </a:rPr>
              <a:t>Auto </a:t>
            </a:r>
            <a:r>
              <a:rPr lang="en-GB" sz="3600" b="1" spc="-1" dirty="0" err="1" smtClean="0">
                <a:solidFill>
                  <a:srgbClr val="333399"/>
                </a:solidFill>
                <a:latin typeface="Tahoma"/>
              </a:rPr>
              <a:t>senza</a:t>
            </a:r>
            <a:r>
              <a:rPr lang="en-GB" sz="3600" b="1" spc="-1" dirty="0" smtClean="0">
                <a:solidFill>
                  <a:srgbClr val="333399"/>
                </a:solidFill>
                <a:latin typeface="Tahoma"/>
              </a:rPr>
              <a:t> </a:t>
            </a:r>
            <a:r>
              <a:rPr lang="en-GB" sz="3600" b="1" spc="-1" dirty="0" err="1" smtClean="0">
                <a:solidFill>
                  <a:srgbClr val="333399"/>
                </a:solidFill>
                <a:latin typeface="Tahoma"/>
              </a:rPr>
              <a:t>pilota</a:t>
            </a:r>
            <a:r>
              <a:rPr lang="en-GB" sz="3600" b="1" spc="-1" dirty="0" smtClean="0">
                <a:solidFill>
                  <a:srgbClr val="333399"/>
                </a:solidFill>
                <a:latin typeface="Tahoma"/>
              </a:rPr>
              <a:t>: </a:t>
            </a:r>
            <a:r>
              <a:rPr lang="en-GB" sz="3600" b="1" spc="-1" dirty="0" err="1" smtClean="0">
                <a:solidFill>
                  <a:srgbClr val="333399"/>
                </a:solidFill>
                <a:latin typeface="Tahoma"/>
              </a:rPr>
              <a:t>gare</a:t>
            </a:r>
            <a:endParaRPr lang="en-GB" sz="36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01" name="TextShape 3"/>
          <p:cNvSpPr txBox="1"/>
          <p:nvPr/>
        </p:nvSpPr>
        <p:spPr>
          <a:xfrm>
            <a:off x="755640" y="1413000"/>
            <a:ext cx="7561080" cy="1871984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</a:pP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Il </a:t>
            </a:r>
            <a:r>
              <a:rPr lang="it-IT" sz="2800" spc="-1" dirty="0" err="1" smtClean="0">
                <a:solidFill>
                  <a:srgbClr val="000000"/>
                </a:solidFill>
                <a:latin typeface="Tahoma"/>
              </a:rPr>
              <a:t>Polimov</a:t>
            </a: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 del Politecnico di Milano e Università dell'Alabama vincono l‘</a:t>
            </a:r>
            <a:r>
              <a:rPr lang="it-IT" sz="2800" i="1" spc="-1" dirty="0" err="1" smtClean="0">
                <a:solidFill>
                  <a:srgbClr val="000000"/>
                </a:solidFill>
                <a:latin typeface="Tahoma"/>
              </a:rPr>
              <a:t>Indy</a:t>
            </a:r>
            <a:r>
              <a:rPr lang="it-IT" sz="2800" i="1" spc="-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it-IT" sz="2800" i="1" spc="-1" dirty="0" err="1" smtClean="0">
                <a:solidFill>
                  <a:srgbClr val="000000"/>
                </a:solidFill>
                <a:latin typeface="Tahoma"/>
              </a:rPr>
              <a:t>Autonomous</a:t>
            </a:r>
            <a:r>
              <a:rPr lang="it-IT" sz="2800" i="1" spc="-1" dirty="0" smtClean="0">
                <a:solidFill>
                  <a:srgbClr val="000000"/>
                </a:solidFill>
                <a:latin typeface="Tahoma"/>
              </a:rPr>
              <a:t> Challenge</a:t>
            </a: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 competizione tra auto da corsa a guida autonoma (Las Vegas - gennaio 2022)</a:t>
            </a: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Font typeface="Wingdings" pitchFamily="2" charset="2"/>
              <a:buChar char="§"/>
            </a:pPr>
            <a:endParaRPr lang="en-GB" sz="2800" b="0" strike="noStrike" spc="-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02" name="Line 4"/>
          <p:cNvSpPr/>
          <p:nvPr/>
        </p:nvSpPr>
        <p:spPr>
          <a:xfrm>
            <a:off x="684000" y="1125360"/>
            <a:ext cx="7777080" cy="0"/>
          </a:xfrm>
          <a:prstGeom prst="line">
            <a:avLst/>
          </a:prstGeom>
          <a:ln w="6336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26" name="Picture 2" descr="D:\Antonio\Download\IndyC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284984"/>
            <a:ext cx="4674101" cy="32010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900000" y="404640"/>
            <a:ext cx="7343280" cy="6570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5000"/>
              </a:lnSpc>
            </a:pPr>
            <a:r>
              <a:rPr lang="en-GB" sz="3600" b="1" spc="-1" dirty="0" err="1" smtClean="0">
                <a:solidFill>
                  <a:srgbClr val="333399"/>
                </a:solidFill>
                <a:latin typeface="Tahoma"/>
              </a:rPr>
              <a:t>Chirurgia</a:t>
            </a:r>
            <a:r>
              <a:rPr lang="en-GB" sz="3600" b="1" spc="-1" dirty="0" smtClean="0">
                <a:solidFill>
                  <a:srgbClr val="333399"/>
                </a:solidFill>
                <a:latin typeface="Tahoma"/>
              </a:rPr>
              <a:t> </a:t>
            </a:r>
            <a:r>
              <a:rPr lang="en-GB" sz="3600" b="1" spc="-1" dirty="0" err="1" smtClean="0">
                <a:solidFill>
                  <a:srgbClr val="333399"/>
                </a:solidFill>
                <a:latin typeface="Tahoma"/>
              </a:rPr>
              <a:t>robotica</a:t>
            </a:r>
            <a:endParaRPr lang="en-GB" sz="36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4" name="TextShape 2"/>
          <p:cNvSpPr txBox="1"/>
          <p:nvPr/>
        </p:nvSpPr>
        <p:spPr>
          <a:xfrm>
            <a:off x="755640" y="1413000"/>
            <a:ext cx="7560360" cy="453628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>
            <a:noAutofit/>
          </a:bodyPr>
          <a:lstStyle/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Robot </a:t>
            </a:r>
            <a:r>
              <a:rPr lang="it-IT" sz="2800" i="1" spc="-1" dirty="0" smtClean="0">
                <a:solidFill>
                  <a:srgbClr val="000000"/>
                </a:solidFill>
                <a:latin typeface="Tahoma"/>
              </a:rPr>
              <a:t>non autonomo</a:t>
            </a: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: consente al chirurgo di controllare strumenti miniaturizzati attraverso piccole incisioni</a:t>
            </a: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I movimenti delle mani del chirurgo, sono riprodotti all’interno del campo operatorio</a:t>
            </a: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Permette di scalare i movimenti (fino 500%)</a:t>
            </a: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Dotato di telecamera ad alta definizione con possibilità di distinguere particolari anatomici estremamente piccoli </a:t>
            </a: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[</a:t>
            </a:r>
            <a:r>
              <a:rPr lang="it-IT" sz="2800" spc="-1" dirty="0" err="1" smtClean="0">
                <a:solidFill>
                  <a:srgbClr val="000000"/>
                </a:solidFill>
                <a:latin typeface="Tahoma"/>
                <a:hlinkClick r:id="rId2"/>
              </a:rPr>
              <a:t>img</a:t>
            </a: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]</a:t>
            </a:r>
            <a:endParaRPr lang="en-GB" sz="2800" spc="-1" dirty="0" smtClean="0">
              <a:solidFill>
                <a:srgbClr val="000000"/>
              </a:solidFill>
              <a:latin typeface="Tahoma"/>
            </a:endParaRP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endParaRPr lang="it-IT" sz="3000" spc="-1" dirty="0" smtClean="0">
              <a:solidFill>
                <a:srgbClr val="000000"/>
              </a:solidFill>
              <a:latin typeface="Tahoma"/>
            </a:endParaRP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</a:pPr>
            <a:endParaRPr lang="en-GB" sz="3000" spc="-1" dirty="0" smtClean="0">
              <a:solidFill>
                <a:srgbClr val="000000"/>
              </a:solidFill>
              <a:latin typeface="Tahoma"/>
            </a:endParaRP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endParaRPr lang="en-GB" sz="3000" b="0" strike="noStrike" spc="-1" dirty="0" smtClean="0">
              <a:solidFill>
                <a:srgbClr val="000000"/>
              </a:solidFill>
              <a:latin typeface="Tahoma"/>
            </a:endParaRPr>
          </a:p>
          <a:p>
            <a:pPr marL="334800" indent="-334440">
              <a:lnSpc>
                <a:spcPct val="105000"/>
              </a:lnSpc>
              <a:spcBef>
                <a:spcPts val="799"/>
              </a:spcBef>
            </a:pPr>
            <a:endParaRPr lang="en-GB" sz="3000" b="0" strike="noStrike" spc="-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95" name="TextShape 3"/>
          <p:cNvSpPr txBox="1"/>
          <p:nvPr/>
        </p:nvSpPr>
        <p:spPr>
          <a:xfrm>
            <a:off x="6781680" y="6324480"/>
            <a:ext cx="1896840" cy="455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58AAEAB6-C5EB-4A61-8087-F976EBACE937}" type="slidenum">
              <a:rPr lang="it-IT" sz="1400" b="0" strike="noStrike" spc="-1">
                <a:solidFill>
                  <a:srgbClr val="000000"/>
                </a:solidFill>
                <a:latin typeface="Tahoma"/>
              </a:rPr>
              <a:pPr algn="r">
                <a:lnSpc>
                  <a:spcPct val="100000"/>
                </a:lnSpc>
              </a:pPr>
              <a:t>31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5" name="Line 4"/>
          <p:cNvSpPr/>
          <p:nvPr/>
        </p:nvSpPr>
        <p:spPr>
          <a:xfrm>
            <a:off x="684000" y="1125360"/>
            <a:ext cx="7777080" cy="0"/>
          </a:xfrm>
          <a:prstGeom prst="line">
            <a:avLst/>
          </a:prstGeom>
          <a:ln w="6336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900000" y="404640"/>
            <a:ext cx="7343280" cy="6570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5000"/>
              </a:lnSpc>
            </a:pPr>
            <a:r>
              <a:rPr lang="en-GB" sz="3600" b="1" strike="noStrike" spc="-1">
                <a:solidFill>
                  <a:srgbClr val="333399"/>
                </a:solidFill>
                <a:latin typeface="Tahoma"/>
              </a:rPr>
              <a:t>Robot umanoidi</a:t>
            </a:r>
            <a:endParaRPr lang="en-GB" sz="36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4" name="TextShape 2"/>
          <p:cNvSpPr txBox="1"/>
          <p:nvPr/>
        </p:nvSpPr>
        <p:spPr>
          <a:xfrm>
            <a:off x="755640" y="1413000"/>
            <a:ext cx="7560360" cy="4752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>
            <a:noAutofit/>
          </a:bodyPr>
          <a:lstStyle/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en-GB" sz="3000" spc="-1" dirty="0" smtClean="0">
                <a:solidFill>
                  <a:srgbClr val="000000"/>
                </a:solidFill>
                <a:latin typeface="Tahoma"/>
              </a:rPr>
              <a:t>Si </a:t>
            </a:r>
            <a:r>
              <a:rPr lang="en-GB" sz="3000" spc="-1" dirty="0" err="1" smtClean="0">
                <a:solidFill>
                  <a:srgbClr val="000000"/>
                </a:solidFill>
                <a:latin typeface="Tahoma"/>
              </a:rPr>
              <a:t>ispirano</a:t>
            </a:r>
            <a:r>
              <a:rPr lang="en-GB" sz="3000" spc="-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3000" spc="-1" dirty="0" err="1" smtClean="0">
                <a:solidFill>
                  <a:srgbClr val="000000"/>
                </a:solidFill>
                <a:latin typeface="Tahoma"/>
              </a:rPr>
              <a:t>alle</a:t>
            </a:r>
            <a:r>
              <a:rPr lang="en-GB" sz="3000" spc="-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3000" spc="-1" dirty="0" err="1" smtClean="0">
                <a:solidFill>
                  <a:srgbClr val="000000"/>
                </a:solidFill>
                <a:latin typeface="Tahoma"/>
              </a:rPr>
              <a:t>sembianze</a:t>
            </a:r>
            <a:r>
              <a:rPr lang="en-GB" sz="3000" spc="-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3000" spc="-1" dirty="0" err="1" smtClean="0">
                <a:solidFill>
                  <a:srgbClr val="000000"/>
                </a:solidFill>
                <a:latin typeface="Tahoma"/>
              </a:rPr>
              <a:t>umane</a:t>
            </a:r>
            <a:r>
              <a:rPr lang="en-GB" sz="3000" spc="-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3000" spc="-1" dirty="0" err="1" smtClean="0">
                <a:solidFill>
                  <a:srgbClr val="000000"/>
                </a:solidFill>
                <a:latin typeface="Tahoma"/>
              </a:rPr>
              <a:t>cercando</a:t>
            </a:r>
            <a:r>
              <a:rPr lang="en-GB" sz="3000" spc="-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3000" spc="-1" dirty="0" err="1" smtClean="0">
                <a:solidFill>
                  <a:srgbClr val="000000"/>
                </a:solidFill>
                <a:latin typeface="Tahoma"/>
              </a:rPr>
              <a:t>di</a:t>
            </a:r>
            <a:r>
              <a:rPr lang="en-GB" sz="3000" spc="-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3000" spc="-1" dirty="0" err="1" smtClean="0">
                <a:solidFill>
                  <a:srgbClr val="000000"/>
                </a:solidFill>
                <a:latin typeface="Tahoma"/>
              </a:rPr>
              <a:t>imitarne</a:t>
            </a:r>
            <a:r>
              <a:rPr lang="en-GB" sz="3000" spc="-1" dirty="0" smtClean="0">
                <a:solidFill>
                  <a:srgbClr val="000000"/>
                </a:solidFill>
                <a:latin typeface="Tahoma"/>
              </a:rPr>
              <a:t> le 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attività 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fisiche, espressive e 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cognitive</a:t>
            </a: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Principali caratteristiche:</a:t>
            </a:r>
            <a:endParaRPr lang="en-GB" sz="3000" spc="-1" dirty="0" smtClean="0">
              <a:solidFill>
                <a:srgbClr val="000000"/>
              </a:solidFill>
              <a:latin typeface="Tahoma"/>
            </a:endParaRPr>
          </a:p>
          <a:p>
            <a:pPr marL="792000" lvl="1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en-GB" sz="3000" spc="-1" dirty="0" err="1" smtClean="0">
                <a:solidFill>
                  <a:srgbClr val="000000"/>
                </a:solidFill>
                <a:latin typeface="Tahoma"/>
              </a:rPr>
              <a:t>movimento</a:t>
            </a:r>
            <a:r>
              <a:rPr lang="en-GB" sz="3000" spc="-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3000" spc="-1" dirty="0" err="1" smtClean="0">
                <a:solidFill>
                  <a:srgbClr val="000000"/>
                </a:solidFill>
                <a:latin typeface="Tahoma"/>
              </a:rPr>
              <a:t>degli</a:t>
            </a:r>
            <a:r>
              <a:rPr lang="en-GB" sz="3000" spc="-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3000" spc="-1" dirty="0" err="1" smtClean="0">
                <a:solidFill>
                  <a:srgbClr val="000000"/>
                </a:solidFill>
                <a:latin typeface="Tahoma"/>
              </a:rPr>
              <a:t>arti</a:t>
            </a:r>
            <a:endParaRPr lang="en-GB" sz="3000" spc="-1" dirty="0" smtClean="0">
              <a:solidFill>
                <a:srgbClr val="000000"/>
              </a:solidFill>
              <a:latin typeface="Tahoma"/>
            </a:endParaRPr>
          </a:p>
          <a:p>
            <a:pPr marL="792000" lvl="1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en-GB" sz="3000" spc="-1" dirty="0" err="1" smtClean="0">
                <a:solidFill>
                  <a:srgbClr val="000000"/>
                </a:solidFill>
                <a:latin typeface="Tahoma"/>
              </a:rPr>
              <a:t>parlato</a:t>
            </a:r>
            <a:r>
              <a:rPr lang="en-GB" sz="3000" spc="-1" dirty="0" smtClean="0">
                <a:solidFill>
                  <a:srgbClr val="000000"/>
                </a:solidFill>
                <a:latin typeface="Tahoma"/>
              </a:rPr>
              <a:t> e </a:t>
            </a:r>
            <a:r>
              <a:rPr lang="en-GB" sz="3000" spc="-1" dirty="0" err="1" smtClean="0">
                <a:solidFill>
                  <a:srgbClr val="000000"/>
                </a:solidFill>
                <a:latin typeface="Tahoma"/>
              </a:rPr>
              <a:t>riconoscimento</a:t>
            </a:r>
            <a:r>
              <a:rPr lang="en-GB" sz="3000" spc="-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3000" spc="-1" dirty="0" err="1" smtClean="0">
                <a:solidFill>
                  <a:srgbClr val="000000"/>
                </a:solidFill>
                <a:latin typeface="Tahoma"/>
              </a:rPr>
              <a:t>vocale</a:t>
            </a:r>
            <a:endParaRPr lang="en-GB" sz="3000" spc="-1" dirty="0" smtClean="0">
              <a:solidFill>
                <a:srgbClr val="000000"/>
              </a:solidFill>
              <a:latin typeface="Tahoma"/>
            </a:endParaRPr>
          </a:p>
          <a:p>
            <a:pPr marL="792000" lvl="1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en-GB" sz="3000" spc="-1" dirty="0" err="1" smtClean="0">
                <a:solidFill>
                  <a:srgbClr val="000000"/>
                </a:solidFill>
                <a:latin typeface="Tahoma"/>
              </a:rPr>
              <a:t>apprendimento</a:t>
            </a:r>
            <a:endParaRPr lang="en-GB" sz="3000" spc="-1" dirty="0" smtClean="0">
              <a:solidFill>
                <a:srgbClr val="000000"/>
              </a:solidFill>
              <a:latin typeface="Tahoma"/>
            </a:endParaRPr>
          </a:p>
          <a:p>
            <a:pPr marL="792000" lvl="1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en-GB" sz="3000" spc="-1" dirty="0" err="1" smtClean="0">
                <a:solidFill>
                  <a:srgbClr val="000000"/>
                </a:solidFill>
                <a:latin typeface="Tahoma"/>
              </a:rPr>
              <a:t>espressioni</a:t>
            </a:r>
            <a:r>
              <a:rPr lang="en-GB" sz="3000" spc="-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3000" spc="-1" dirty="0" err="1" smtClean="0">
                <a:solidFill>
                  <a:srgbClr val="000000"/>
                </a:solidFill>
                <a:latin typeface="Tahoma"/>
              </a:rPr>
              <a:t>facciali</a:t>
            </a:r>
            <a:endParaRPr lang="en-GB" sz="3000" spc="-1" dirty="0" smtClean="0">
              <a:solidFill>
                <a:srgbClr val="000000"/>
              </a:solidFill>
              <a:latin typeface="Tahoma"/>
            </a:endParaRP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endParaRPr lang="en-GB" sz="3000" b="0" strike="noStrike" spc="-1" dirty="0" smtClean="0">
              <a:solidFill>
                <a:srgbClr val="000000"/>
              </a:solidFill>
              <a:latin typeface="Tahoma"/>
            </a:endParaRPr>
          </a:p>
          <a:p>
            <a:pPr marL="334800" indent="-334440">
              <a:lnSpc>
                <a:spcPct val="105000"/>
              </a:lnSpc>
              <a:spcBef>
                <a:spcPts val="799"/>
              </a:spcBef>
            </a:pPr>
            <a:endParaRPr lang="en-GB" sz="3000" b="0" strike="noStrike" spc="-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95" name="TextShape 3"/>
          <p:cNvSpPr txBox="1"/>
          <p:nvPr/>
        </p:nvSpPr>
        <p:spPr>
          <a:xfrm>
            <a:off x="6781680" y="6324480"/>
            <a:ext cx="1896840" cy="455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58AAEAB6-C5EB-4A61-8087-F976EBACE937}" type="slidenum">
              <a:rPr lang="it-IT" sz="1400" b="0" strike="noStrike" spc="-1">
                <a:solidFill>
                  <a:srgbClr val="000000"/>
                </a:solidFill>
                <a:latin typeface="Tahoma"/>
              </a:rPr>
              <a:pPr algn="r">
                <a:lnSpc>
                  <a:spcPct val="100000"/>
                </a:lnSpc>
              </a:pPr>
              <a:t>32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5" name="Line 4"/>
          <p:cNvSpPr/>
          <p:nvPr/>
        </p:nvSpPr>
        <p:spPr>
          <a:xfrm>
            <a:off x="684000" y="1125360"/>
            <a:ext cx="7777080" cy="0"/>
          </a:xfrm>
          <a:prstGeom prst="line">
            <a:avLst/>
          </a:prstGeom>
          <a:ln w="6336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900000" y="404640"/>
            <a:ext cx="7343280" cy="6570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5000"/>
              </a:lnSpc>
            </a:pPr>
            <a:r>
              <a:rPr lang="en-GB" sz="3600" b="1" strike="noStrike" spc="-1" dirty="0">
                <a:solidFill>
                  <a:srgbClr val="333399"/>
                </a:solidFill>
                <a:latin typeface="Tahoma"/>
              </a:rPr>
              <a:t>Robot </a:t>
            </a:r>
            <a:r>
              <a:rPr lang="en-GB" sz="3600" b="1" strike="noStrike" spc="-1" dirty="0" err="1" smtClean="0">
                <a:solidFill>
                  <a:srgbClr val="333399"/>
                </a:solidFill>
                <a:latin typeface="Tahoma"/>
              </a:rPr>
              <a:t>umanoidi</a:t>
            </a:r>
            <a:r>
              <a:rPr lang="en-GB" sz="3600" b="1" strike="noStrike" spc="-1" dirty="0" smtClean="0">
                <a:solidFill>
                  <a:srgbClr val="333399"/>
                </a:solidFill>
                <a:latin typeface="Tahoma"/>
              </a:rPr>
              <a:t>: </a:t>
            </a:r>
            <a:r>
              <a:rPr lang="en-GB" sz="3600" b="1" strike="noStrike" spc="-1" dirty="0" err="1" smtClean="0">
                <a:solidFill>
                  <a:srgbClr val="333399"/>
                </a:solidFill>
                <a:latin typeface="Tahoma"/>
              </a:rPr>
              <a:t>impieghi</a:t>
            </a:r>
            <a:endParaRPr lang="en-GB" sz="36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4" name="TextShape 2"/>
          <p:cNvSpPr txBox="1"/>
          <p:nvPr/>
        </p:nvSpPr>
        <p:spPr>
          <a:xfrm>
            <a:off x="755640" y="1413000"/>
            <a:ext cx="7560360" cy="4752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>
            <a:noAutofit/>
          </a:bodyPr>
          <a:lstStyle/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Intrattenimento</a:t>
            </a: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en-GB" sz="3200" spc="-1" dirty="0" err="1" smtClean="0">
                <a:solidFill>
                  <a:srgbClr val="000000"/>
                </a:solidFill>
                <a:latin typeface="Tahoma"/>
              </a:rPr>
              <a:t>Accoglienza</a:t>
            </a:r>
            <a:r>
              <a:rPr lang="en-GB" sz="3200" spc="-1" dirty="0" smtClean="0">
                <a:solidFill>
                  <a:srgbClr val="000000"/>
                </a:solidFill>
                <a:latin typeface="Tahoma"/>
              </a:rPr>
              <a:t> e </a:t>
            </a:r>
            <a:r>
              <a:rPr lang="en-GB" sz="3200" spc="-1" dirty="0" err="1" smtClean="0">
                <a:solidFill>
                  <a:srgbClr val="000000"/>
                </a:solidFill>
                <a:latin typeface="Tahoma"/>
              </a:rPr>
              <a:t>ospitalità</a:t>
            </a:r>
            <a:r>
              <a:rPr lang="en-GB" sz="3200" spc="-1" dirty="0" smtClean="0">
                <a:solidFill>
                  <a:srgbClr val="000000"/>
                </a:solidFill>
                <a:latin typeface="Tahoma"/>
              </a:rPr>
              <a:t> (receptionist)</a:t>
            </a: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en-GB" sz="3200" spc="-1" dirty="0" err="1" smtClean="0">
                <a:solidFill>
                  <a:srgbClr val="000000"/>
                </a:solidFill>
                <a:latin typeface="Tahoma"/>
              </a:rPr>
              <a:t>Camerieri</a:t>
            </a:r>
            <a:endParaRPr lang="it-IT" sz="3200" spc="-1" dirty="0" smtClean="0">
              <a:solidFill>
                <a:srgbClr val="000000"/>
              </a:solidFill>
              <a:latin typeface="Tahoma"/>
            </a:endParaRP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Servizi</a:t>
            </a: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Educazione</a:t>
            </a: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Assistenza socio-sanitaria</a:t>
            </a: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Ricerca e sviluppo</a:t>
            </a:r>
            <a:endParaRPr lang="en-GB" sz="3200" spc="-1" dirty="0" smtClean="0">
              <a:solidFill>
                <a:srgbClr val="000000"/>
              </a:solidFill>
              <a:latin typeface="Tahoma"/>
            </a:endParaRP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endParaRPr lang="en-GB" sz="3000" spc="-1" dirty="0" smtClean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95" name="TextShape 3"/>
          <p:cNvSpPr txBox="1"/>
          <p:nvPr/>
        </p:nvSpPr>
        <p:spPr>
          <a:xfrm>
            <a:off x="6781680" y="6324480"/>
            <a:ext cx="1896840" cy="455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58AAEAB6-C5EB-4A61-8087-F976EBACE937}" type="slidenum">
              <a:rPr lang="it-IT" sz="1400" b="0" strike="noStrike" spc="-1">
                <a:solidFill>
                  <a:srgbClr val="000000"/>
                </a:solidFill>
                <a:latin typeface="Tahoma"/>
              </a:rPr>
              <a:pPr algn="r">
                <a:lnSpc>
                  <a:spcPct val="100000"/>
                </a:lnSpc>
              </a:pPr>
              <a:t>33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5" name="Line 4"/>
          <p:cNvSpPr/>
          <p:nvPr/>
        </p:nvSpPr>
        <p:spPr>
          <a:xfrm>
            <a:off x="684000" y="1125360"/>
            <a:ext cx="7777080" cy="0"/>
          </a:xfrm>
          <a:prstGeom prst="line">
            <a:avLst/>
          </a:prstGeom>
          <a:ln w="6336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900000" y="404640"/>
            <a:ext cx="7343280" cy="6570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5000"/>
              </a:lnSpc>
            </a:pPr>
            <a:r>
              <a:rPr lang="en-GB" sz="3600" b="1" strike="noStrike" spc="-1" dirty="0">
                <a:solidFill>
                  <a:srgbClr val="333399"/>
                </a:solidFill>
                <a:latin typeface="Tahoma"/>
              </a:rPr>
              <a:t>Robot </a:t>
            </a:r>
            <a:r>
              <a:rPr lang="en-GB" sz="3600" b="1" strike="noStrike" spc="-1" dirty="0" err="1" smtClean="0">
                <a:solidFill>
                  <a:srgbClr val="333399"/>
                </a:solidFill>
                <a:latin typeface="Tahoma"/>
              </a:rPr>
              <a:t>umanoidi</a:t>
            </a:r>
            <a:r>
              <a:rPr lang="en-GB" sz="3600" b="1" strike="noStrike" spc="-1" dirty="0" smtClean="0">
                <a:solidFill>
                  <a:srgbClr val="333399"/>
                </a:solidFill>
                <a:latin typeface="Tahoma"/>
              </a:rPr>
              <a:t>: ASIMO</a:t>
            </a:r>
            <a:endParaRPr lang="en-GB" sz="36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4" name="TextShape 2"/>
          <p:cNvSpPr txBox="1"/>
          <p:nvPr/>
        </p:nvSpPr>
        <p:spPr>
          <a:xfrm>
            <a:off x="755640" y="1413000"/>
            <a:ext cx="7560360" cy="4752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>
            <a:noAutofit/>
          </a:bodyPr>
          <a:lstStyle/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en-GB" sz="3000" b="1" spc="-1" dirty="0" smtClean="0">
                <a:solidFill>
                  <a:srgbClr val="000000"/>
                </a:solidFill>
                <a:latin typeface="Tahoma"/>
              </a:rPr>
              <a:t>A</a:t>
            </a:r>
            <a:r>
              <a:rPr lang="en-US" sz="3000" spc="-1" dirty="0" err="1" smtClean="0">
                <a:solidFill>
                  <a:srgbClr val="000000"/>
                </a:solidFill>
                <a:latin typeface="Tahoma"/>
              </a:rPr>
              <a:t>dvanced</a:t>
            </a:r>
            <a:r>
              <a:rPr lang="en-US" sz="3000" b="1" spc="-1" dirty="0" smtClean="0">
                <a:solidFill>
                  <a:srgbClr val="000000"/>
                </a:solidFill>
                <a:latin typeface="Tahoma"/>
              </a:rPr>
              <a:t> S</a:t>
            </a:r>
            <a:r>
              <a:rPr lang="en-US" sz="3000" spc="-1" dirty="0" smtClean="0">
                <a:solidFill>
                  <a:srgbClr val="000000"/>
                </a:solidFill>
                <a:latin typeface="Tahoma"/>
              </a:rPr>
              <a:t>tep in </a:t>
            </a:r>
            <a:r>
              <a:rPr lang="en-US" sz="3000" b="1" spc="-1" dirty="0" smtClean="0">
                <a:solidFill>
                  <a:srgbClr val="000000"/>
                </a:solidFill>
                <a:latin typeface="Tahoma"/>
              </a:rPr>
              <a:t>I</a:t>
            </a:r>
            <a:r>
              <a:rPr lang="en-US" sz="3000" spc="-1" dirty="0" smtClean="0">
                <a:solidFill>
                  <a:srgbClr val="000000"/>
                </a:solidFill>
                <a:latin typeface="Tahoma"/>
              </a:rPr>
              <a:t>nnovative</a:t>
            </a:r>
            <a:r>
              <a:rPr lang="en-US" sz="3000" b="1" spc="-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US" sz="3000" b="1" spc="-1" dirty="0" err="1" smtClean="0">
                <a:solidFill>
                  <a:srgbClr val="000000"/>
                </a:solidFill>
                <a:latin typeface="Tahoma"/>
              </a:rPr>
              <a:t>M</a:t>
            </a:r>
            <a:r>
              <a:rPr lang="en-US" sz="3000" spc="-1" dirty="0" err="1" smtClean="0">
                <a:solidFill>
                  <a:srgbClr val="000000"/>
                </a:solidFill>
                <a:latin typeface="Tahoma"/>
              </a:rPr>
              <a:t>Obility</a:t>
            </a:r>
            <a:r>
              <a:rPr lang="en-GB" sz="3000" spc="-1" dirty="0" smtClean="0">
                <a:solidFill>
                  <a:srgbClr val="000000"/>
                </a:solidFill>
                <a:latin typeface="Tahoma"/>
              </a:rPr>
              <a:t> (prima </a:t>
            </a:r>
            <a:r>
              <a:rPr lang="en-GB" sz="3000" spc="-1" dirty="0" err="1" smtClean="0">
                <a:solidFill>
                  <a:srgbClr val="000000"/>
                </a:solidFill>
                <a:latin typeface="Tahoma"/>
              </a:rPr>
              <a:t>versione</a:t>
            </a:r>
            <a:r>
              <a:rPr lang="en-GB" sz="3000" spc="-1" dirty="0" smtClean="0">
                <a:solidFill>
                  <a:srgbClr val="000000"/>
                </a:solidFill>
                <a:latin typeface="Tahoma"/>
              </a:rPr>
              <a:t> 2000): </a:t>
            </a:r>
            <a:r>
              <a:rPr lang="en-GB" sz="3000" spc="-1" dirty="0" err="1" smtClean="0">
                <a:solidFill>
                  <a:srgbClr val="000000"/>
                </a:solidFill>
                <a:latin typeface="Tahoma"/>
              </a:rPr>
              <a:t>realizzato</a:t>
            </a:r>
            <a:r>
              <a:rPr lang="en-GB" sz="3000" spc="-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3000" spc="-1" dirty="0" err="1" smtClean="0">
                <a:solidFill>
                  <a:srgbClr val="000000"/>
                </a:solidFill>
                <a:latin typeface="Tahoma"/>
              </a:rPr>
              <a:t>da</a:t>
            </a:r>
            <a:r>
              <a:rPr lang="en-GB" sz="3000" spc="-1" dirty="0" smtClean="0">
                <a:solidFill>
                  <a:srgbClr val="000000"/>
                </a:solidFill>
                <a:latin typeface="Tahoma"/>
              </a:rPr>
              <a:t> Honda, </a:t>
            </a:r>
            <a:r>
              <a:rPr lang="en-GB" sz="3000" spc="-1" dirty="0" err="1" smtClean="0">
                <a:solidFill>
                  <a:srgbClr val="000000"/>
                </a:solidFill>
                <a:latin typeface="Tahoma"/>
              </a:rPr>
              <a:t>ricorda</a:t>
            </a:r>
            <a:r>
              <a:rPr lang="en-GB" sz="3000" spc="-1" dirty="0" smtClean="0">
                <a:solidFill>
                  <a:srgbClr val="000000"/>
                </a:solidFill>
                <a:latin typeface="Tahoma"/>
              </a:rPr>
              <a:t> un piccolo </a:t>
            </a:r>
            <a:r>
              <a:rPr lang="en-GB" sz="3000" spc="-1" dirty="0" err="1" smtClean="0">
                <a:solidFill>
                  <a:srgbClr val="000000"/>
                </a:solidFill>
                <a:latin typeface="Tahoma"/>
              </a:rPr>
              <a:t>astronauta</a:t>
            </a:r>
            <a:r>
              <a:rPr lang="en-GB" sz="3000" spc="-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3000" spc="-1" dirty="0" err="1" smtClean="0">
                <a:solidFill>
                  <a:srgbClr val="000000"/>
                </a:solidFill>
                <a:latin typeface="Tahoma"/>
              </a:rPr>
              <a:t>che</a:t>
            </a:r>
            <a:r>
              <a:rPr lang="en-GB" sz="3000" spc="-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3000" spc="-1" dirty="0" err="1" smtClean="0">
                <a:solidFill>
                  <a:srgbClr val="000000"/>
                </a:solidFill>
                <a:latin typeface="Tahoma"/>
              </a:rPr>
              <a:t>indossa</a:t>
            </a:r>
            <a:r>
              <a:rPr lang="en-GB" sz="3000" spc="-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3000" spc="-1" dirty="0" err="1" smtClean="0">
                <a:solidFill>
                  <a:srgbClr val="000000"/>
                </a:solidFill>
                <a:latin typeface="Tahoma"/>
              </a:rPr>
              <a:t>uno</a:t>
            </a:r>
            <a:r>
              <a:rPr lang="en-GB" sz="3000" spc="-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3000" spc="-1" dirty="0" err="1" smtClean="0">
                <a:solidFill>
                  <a:srgbClr val="000000"/>
                </a:solidFill>
                <a:latin typeface="Tahoma"/>
              </a:rPr>
              <a:t>zainetto</a:t>
            </a:r>
            <a:r>
              <a:rPr lang="en-GB" sz="3000" spc="-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(130 cm - 48 kg)</a:t>
            </a:r>
            <a:endParaRPr lang="en-GB" sz="3000" spc="-1" dirty="0" smtClean="0">
              <a:solidFill>
                <a:srgbClr val="000000"/>
              </a:solidFill>
              <a:latin typeface="Tahoma"/>
            </a:endParaRP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In grado di camminare, correre, salire le scale, giocare a calcio, baseball, bowling</a:t>
            </a: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Riconosce i volti delle persone, le saluta e le chiama per nome, stringe le mani agli interlocutori, … </a:t>
            </a:r>
            <a:r>
              <a:rPr lang="en-GB" sz="3000" spc="-1" dirty="0" smtClean="0">
                <a:solidFill>
                  <a:srgbClr val="000000"/>
                </a:solidFill>
                <a:latin typeface="Tahoma"/>
              </a:rPr>
              <a:t>[</a:t>
            </a:r>
            <a:r>
              <a:rPr lang="en-GB" sz="3000" u="sng" spc="-1" dirty="0" smtClean="0">
                <a:solidFill>
                  <a:srgbClr val="CCCCFF"/>
                </a:solidFill>
                <a:latin typeface="Tahoma"/>
                <a:hlinkClick r:id="rId2"/>
              </a:rPr>
              <a:t>video</a:t>
            </a:r>
            <a:r>
              <a:rPr lang="en-GB" sz="3000" spc="-1" dirty="0" smtClean="0">
                <a:solidFill>
                  <a:srgbClr val="000000"/>
                </a:solidFill>
                <a:latin typeface="Tahoma"/>
              </a:rPr>
              <a:t>]</a:t>
            </a:r>
            <a:endParaRPr lang="en-GB" sz="3000" b="0" strike="noStrike" spc="-1" dirty="0" smtClean="0">
              <a:solidFill>
                <a:srgbClr val="000000"/>
              </a:solidFill>
              <a:latin typeface="Tahoma"/>
            </a:endParaRPr>
          </a:p>
          <a:p>
            <a:pPr marL="334800" indent="-334440">
              <a:lnSpc>
                <a:spcPct val="105000"/>
              </a:lnSpc>
              <a:spcBef>
                <a:spcPts val="799"/>
              </a:spcBef>
            </a:pPr>
            <a:endParaRPr lang="en-GB" sz="3000" b="0" strike="noStrike" spc="-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95" name="TextShape 3"/>
          <p:cNvSpPr txBox="1"/>
          <p:nvPr/>
        </p:nvSpPr>
        <p:spPr>
          <a:xfrm>
            <a:off x="6781680" y="6324480"/>
            <a:ext cx="1896840" cy="455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58AAEAB6-C5EB-4A61-8087-F976EBACE937}" type="slidenum">
              <a:rPr lang="it-IT" sz="1400" b="0" strike="noStrike" spc="-1">
                <a:solidFill>
                  <a:srgbClr val="000000"/>
                </a:solidFill>
                <a:latin typeface="Tahoma"/>
              </a:rPr>
              <a:pPr algn="r">
                <a:lnSpc>
                  <a:spcPct val="100000"/>
                </a:lnSpc>
              </a:pPr>
              <a:t>34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5" name="Line 4"/>
          <p:cNvSpPr/>
          <p:nvPr/>
        </p:nvSpPr>
        <p:spPr>
          <a:xfrm>
            <a:off x="684000" y="1125360"/>
            <a:ext cx="7777080" cy="0"/>
          </a:xfrm>
          <a:prstGeom prst="line">
            <a:avLst/>
          </a:prstGeom>
          <a:ln w="6336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900000" y="404640"/>
            <a:ext cx="7343280" cy="6570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5000"/>
              </a:lnSpc>
            </a:pPr>
            <a:r>
              <a:rPr lang="en-GB" sz="3600" b="1" strike="noStrike" spc="-1" dirty="0">
                <a:solidFill>
                  <a:srgbClr val="333399"/>
                </a:solidFill>
                <a:latin typeface="Tahoma"/>
              </a:rPr>
              <a:t>Robot </a:t>
            </a:r>
            <a:r>
              <a:rPr lang="en-GB" sz="3600" b="1" strike="noStrike" spc="-1" dirty="0" err="1" smtClean="0">
                <a:solidFill>
                  <a:srgbClr val="333399"/>
                </a:solidFill>
                <a:latin typeface="Tahoma"/>
              </a:rPr>
              <a:t>umanoidi</a:t>
            </a:r>
            <a:r>
              <a:rPr lang="en-GB" sz="3600" b="1" strike="noStrike" spc="-1" dirty="0" smtClean="0">
                <a:solidFill>
                  <a:srgbClr val="333399"/>
                </a:solidFill>
                <a:latin typeface="Tahoma"/>
              </a:rPr>
              <a:t>: </a:t>
            </a:r>
            <a:r>
              <a:rPr lang="en-GB" sz="3600" b="1" strike="noStrike" spc="-1" dirty="0" err="1" smtClean="0">
                <a:solidFill>
                  <a:srgbClr val="333399"/>
                </a:solidFill>
                <a:latin typeface="Tahoma"/>
              </a:rPr>
              <a:t>iCub</a:t>
            </a:r>
            <a:r>
              <a:rPr lang="en-GB" sz="3600" b="1" strike="noStrike" spc="-1" dirty="0" smtClean="0">
                <a:solidFill>
                  <a:srgbClr val="333399"/>
                </a:solidFill>
                <a:latin typeface="Tahoma"/>
              </a:rPr>
              <a:t> </a:t>
            </a:r>
            <a:endParaRPr lang="en-GB" sz="36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4" name="TextShape 2"/>
          <p:cNvSpPr txBox="1"/>
          <p:nvPr/>
        </p:nvSpPr>
        <p:spPr>
          <a:xfrm>
            <a:off x="755640" y="1413000"/>
            <a:ext cx="7560360" cy="4752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>
            <a:noAutofit/>
          </a:bodyPr>
          <a:lstStyle/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en-GB" sz="3000" b="0" strike="noStrike" spc="-1" dirty="0" err="1" smtClean="0">
                <a:solidFill>
                  <a:srgbClr val="000000"/>
                </a:solidFill>
                <a:latin typeface="Tahoma"/>
              </a:rPr>
              <a:t>Sviluppato</a:t>
            </a:r>
            <a:r>
              <a:rPr lang="en-GB" sz="3000" b="0" strike="noStrike" spc="-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3000" b="0" strike="noStrike" spc="-1" dirty="0" err="1" smtClean="0">
                <a:solidFill>
                  <a:srgbClr val="000000"/>
                </a:solidFill>
                <a:latin typeface="Tahoma"/>
              </a:rPr>
              <a:t>dall'Istituto</a:t>
            </a:r>
            <a:r>
              <a:rPr lang="en-GB" sz="3000" b="0" strike="noStrike" spc="-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3000" b="0" strike="noStrike" spc="-1" dirty="0" err="1" smtClean="0">
                <a:solidFill>
                  <a:srgbClr val="000000"/>
                </a:solidFill>
                <a:latin typeface="Tahoma"/>
              </a:rPr>
              <a:t>Italiano</a:t>
            </a:r>
            <a:r>
              <a:rPr lang="en-GB" sz="3000" b="0" strike="noStrike" spc="-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3000" b="0" strike="noStrike" spc="-1" dirty="0" err="1">
                <a:solidFill>
                  <a:srgbClr val="000000"/>
                </a:solidFill>
                <a:latin typeface="Tahoma"/>
              </a:rPr>
              <a:t>di</a:t>
            </a:r>
            <a:r>
              <a:rPr lang="en-GB" sz="3000" b="0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3000" b="0" strike="noStrike" spc="-1" dirty="0" err="1">
                <a:solidFill>
                  <a:srgbClr val="000000"/>
                </a:solidFill>
                <a:latin typeface="Tahoma"/>
              </a:rPr>
              <a:t>Tecnologia</a:t>
            </a:r>
            <a:r>
              <a:rPr lang="en-GB" sz="3000" b="0" strike="noStrike" spc="-1" dirty="0">
                <a:solidFill>
                  <a:srgbClr val="000000"/>
                </a:solidFill>
                <a:latin typeface="Tahoma"/>
              </a:rPr>
              <a:t> (IIT) </a:t>
            </a:r>
            <a:r>
              <a:rPr lang="en-GB" sz="3000" spc="-1" dirty="0" err="1" smtClean="0">
                <a:solidFill>
                  <a:srgbClr val="000000"/>
                </a:solidFill>
                <a:latin typeface="Tahoma"/>
              </a:rPr>
              <a:t>insieme</a:t>
            </a:r>
            <a:r>
              <a:rPr lang="en-GB" sz="3000" spc="-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al </a:t>
            </a:r>
            <a:r>
              <a:rPr lang="it-IT" sz="3000" spc="-1" dirty="0" err="1" smtClean="0">
                <a:solidFill>
                  <a:srgbClr val="000000"/>
                </a:solidFill>
                <a:latin typeface="Tahoma"/>
              </a:rPr>
              <a:t>RobotCub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it-IT" sz="3000" spc="-1" dirty="0" err="1" smtClean="0">
                <a:solidFill>
                  <a:srgbClr val="000000"/>
                </a:solidFill>
                <a:latin typeface="Tahoma"/>
              </a:rPr>
              <a:t>Consortium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, una società mista di alcune università europee, per lo studio della cognizione tramite algoritmi motivati dalla biologia</a:t>
            </a:r>
            <a:endParaRPr lang="en-GB" sz="3000" b="0" strike="noStrike" spc="-1" dirty="0" smtClean="0">
              <a:solidFill>
                <a:srgbClr val="000000"/>
              </a:solidFill>
              <a:latin typeface="Tahoma"/>
            </a:endParaRP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Estetica e funzionalità tipiche di un bambino di tre anni (</a:t>
            </a:r>
            <a:r>
              <a:rPr lang="it-IT" sz="3000" spc="-1" dirty="0" smtClean="0">
                <a:solidFill>
                  <a:srgbClr val="000000"/>
                </a:solidFill>
                <a:latin typeface="Calibri"/>
                <a:cs typeface="Calibri"/>
              </a:rPr>
              <a:t>~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1 m - 22 kg di peso)</a:t>
            </a:r>
            <a:endParaRPr lang="en-GB" sz="3000" spc="-1" dirty="0" smtClean="0">
              <a:solidFill>
                <a:srgbClr val="000000"/>
              </a:solidFill>
              <a:latin typeface="Tahoma"/>
            </a:endParaRP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en-GB" sz="3000" spc="-1" dirty="0" err="1" smtClean="0">
                <a:solidFill>
                  <a:srgbClr val="000000"/>
                </a:solidFill>
                <a:latin typeface="Tahoma"/>
              </a:rPr>
              <a:t>Progetto</a:t>
            </a:r>
            <a:r>
              <a:rPr lang="en-GB" sz="3000" spc="-1" dirty="0" smtClean="0">
                <a:solidFill>
                  <a:srgbClr val="000000"/>
                </a:solidFill>
                <a:latin typeface="Tahoma"/>
              </a:rPr>
              <a:t> open-source [</a:t>
            </a:r>
            <a:r>
              <a:rPr lang="en-GB" sz="3000" u="sng" spc="-1" dirty="0" smtClean="0">
                <a:solidFill>
                  <a:srgbClr val="CCCCFF"/>
                </a:solidFill>
                <a:latin typeface="Tahoma"/>
                <a:hlinkClick r:id="rId2"/>
              </a:rPr>
              <a:t>video1</a:t>
            </a:r>
            <a:r>
              <a:rPr lang="en-GB" sz="3000" spc="-1" dirty="0" smtClean="0">
                <a:solidFill>
                  <a:srgbClr val="000000"/>
                </a:solidFill>
                <a:latin typeface="Tahoma"/>
              </a:rPr>
              <a:t>] [</a:t>
            </a:r>
            <a:r>
              <a:rPr lang="en-GB" sz="3000" spc="-1" dirty="0" smtClean="0">
                <a:solidFill>
                  <a:srgbClr val="000000"/>
                </a:solidFill>
                <a:latin typeface="Tahoma"/>
                <a:hlinkClick r:id="rId3"/>
              </a:rPr>
              <a:t>video2</a:t>
            </a:r>
            <a:r>
              <a:rPr lang="en-GB" sz="3000" spc="-1" dirty="0" smtClean="0">
                <a:solidFill>
                  <a:srgbClr val="000000"/>
                </a:solidFill>
                <a:latin typeface="Tahoma"/>
              </a:rPr>
              <a:t>] </a:t>
            </a: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endParaRPr lang="it-IT" sz="3000" spc="-1" dirty="0" smtClean="0">
              <a:solidFill>
                <a:srgbClr val="000000"/>
              </a:solidFill>
              <a:latin typeface="Tahoma"/>
            </a:endParaRP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endParaRPr lang="en-GB" sz="3000" b="0" strike="noStrike" spc="-1" dirty="0" smtClean="0">
              <a:solidFill>
                <a:srgbClr val="000000"/>
              </a:solidFill>
              <a:latin typeface="Tahoma"/>
            </a:endParaRP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endParaRPr lang="en-GB" sz="3000" b="0" strike="noStrike" spc="-1" dirty="0" smtClean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95" name="TextShape 3"/>
          <p:cNvSpPr txBox="1"/>
          <p:nvPr/>
        </p:nvSpPr>
        <p:spPr>
          <a:xfrm>
            <a:off x="6781680" y="6324480"/>
            <a:ext cx="1896840" cy="455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58AAEAB6-C5EB-4A61-8087-F976EBACE937}" type="slidenum">
              <a:rPr lang="it-IT" sz="1400" b="0" strike="noStrike" spc="-1">
                <a:solidFill>
                  <a:srgbClr val="000000"/>
                </a:solidFill>
                <a:latin typeface="Tahoma"/>
              </a:rPr>
              <a:pPr algn="r">
                <a:lnSpc>
                  <a:spcPct val="100000"/>
                </a:lnSpc>
              </a:pPr>
              <a:t>35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5" name="Line 4"/>
          <p:cNvSpPr/>
          <p:nvPr/>
        </p:nvSpPr>
        <p:spPr>
          <a:xfrm>
            <a:off x="684000" y="1125360"/>
            <a:ext cx="7777080" cy="0"/>
          </a:xfrm>
          <a:prstGeom prst="line">
            <a:avLst/>
          </a:prstGeom>
          <a:ln w="6336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900000" y="404640"/>
            <a:ext cx="7343280" cy="6570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5000"/>
              </a:lnSpc>
            </a:pPr>
            <a:r>
              <a:rPr lang="en-GB" sz="3600" b="1" strike="noStrike" spc="-1" dirty="0">
                <a:solidFill>
                  <a:srgbClr val="333399"/>
                </a:solidFill>
                <a:latin typeface="Tahoma"/>
              </a:rPr>
              <a:t>Robot </a:t>
            </a:r>
            <a:r>
              <a:rPr lang="en-GB" sz="3600" b="1" strike="noStrike" spc="-1" dirty="0" err="1" smtClean="0">
                <a:solidFill>
                  <a:srgbClr val="333399"/>
                </a:solidFill>
                <a:latin typeface="Tahoma"/>
              </a:rPr>
              <a:t>umanoidi</a:t>
            </a:r>
            <a:r>
              <a:rPr lang="en-GB" sz="3600" b="1" strike="noStrike" spc="-1" dirty="0" smtClean="0">
                <a:solidFill>
                  <a:srgbClr val="333399"/>
                </a:solidFill>
                <a:latin typeface="Tahoma"/>
              </a:rPr>
              <a:t>: Sophia</a:t>
            </a:r>
            <a:endParaRPr lang="en-GB" sz="36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4" name="TextShape 2"/>
          <p:cNvSpPr txBox="1"/>
          <p:nvPr/>
        </p:nvSpPr>
        <p:spPr>
          <a:xfrm>
            <a:off x="755640" y="1413000"/>
            <a:ext cx="7560360" cy="4752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>
            <a:noAutofit/>
          </a:bodyPr>
          <a:lstStyle/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en-GB" sz="3000" spc="-1" dirty="0" err="1" smtClean="0">
                <a:solidFill>
                  <a:srgbClr val="000000"/>
                </a:solidFill>
                <a:latin typeface="Tahoma"/>
              </a:rPr>
              <a:t>Realizzata</a:t>
            </a:r>
            <a:r>
              <a:rPr lang="en-GB" sz="3000" spc="-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3000" spc="-1" dirty="0" err="1" smtClean="0">
                <a:solidFill>
                  <a:srgbClr val="000000"/>
                </a:solidFill>
                <a:latin typeface="Tahoma"/>
              </a:rPr>
              <a:t>dalla</a:t>
            </a:r>
            <a:r>
              <a:rPr lang="en-GB" sz="3000" spc="-1" dirty="0" smtClean="0">
                <a:solidFill>
                  <a:srgbClr val="000000"/>
                </a:solidFill>
                <a:latin typeface="Tahoma"/>
              </a:rPr>
              <a:t> Hanson Robotics</a:t>
            </a: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Ha sembianze 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femminili</a:t>
            </a:r>
            <a:endParaRPr lang="it-IT" sz="3000" spc="-1" dirty="0" smtClean="0">
              <a:solidFill>
                <a:srgbClr val="000000"/>
              </a:solidFill>
              <a:latin typeface="Tahoma"/>
            </a:endParaRP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Può dialogare con le persone e riprodurre 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numerose 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espressioni facciali</a:t>
            </a:r>
            <a:endParaRPr lang="en-GB" sz="3000" spc="-1" dirty="0" smtClean="0">
              <a:solidFill>
                <a:srgbClr val="000000"/>
              </a:solidFill>
              <a:latin typeface="Tahoma"/>
            </a:endParaRP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È stata presentata all’ONU (2017) e ha 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ottenuto la cittadinanza dall’Arabia Saudita diventando il primo robot ad essere 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citta-dino 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di uno Stato </a:t>
            </a:r>
            <a:r>
              <a:rPr lang="en-GB" sz="3000" spc="-1" dirty="0" smtClean="0">
                <a:solidFill>
                  <a:srgbClr val="000000"/>
                </a:solidFill>
                <a:latin typeface="Tahoma"/>
              </a:rPr>
              <a:t>[</a:t>
            </a:r>
            <a:r>
              <a:rPr lang="en-GB" sz="3000" spc="-1" dirty="0" smtClean="0">
                <a:solidFill>
                  <a:srgbClr val="000000"/>
                </a:solidFill>
                <a:latin typeface="Tahoma"/>
                <a:hlinkClick r:id="rId2"/>
              </a:rPr>
              <a:t>video</a:t>
            </a:r>
            <a:r>
              <a:rPr lang="en-GB" sz="3000" spc="-1" dirty="0" smtClean="0">
                <a:solidFill>
                  <a:srgbClr val="000000"/>
                </a:solidFill>
                <a:latin typeface="Tahoma"/>
              </a:rPr>
              <a:t>]</a:t>
            </a:r>
            <a:endParaRPr lang="it-IT" sz="3000" spc="-1" dirty="0" smtClean="0">
              <a:solidFill>
                <a:srgbClr val="000000"/>
              </a:solidFill>
              <a:latin typeface="Tahoma"/>
            </a:endParaRPr>
          </a:p>
          <a:p>
            <a:pPr marL="334800" indent="-334440">
              <a:lnSpc>
                <a:spcPct val="105000"/>
              </a:lnSpc>
              <a:spcBef>
                <a:spcPts val="799"/>
              </a:spcBef>
            </a:pPr>
            <a:endParaRPr lang="en-GB" sz="3000" b="0" strike="noStrike" spc="-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95" name="TextShape 3"/>
          <p:cNvSpPr txBox="1"/>
          <p:nvPr/>
        </p:nvSpPr>
        <p:spPr>
          <a:xfrm>
            <a:off x="6781680" y="6324480"/>
            <a:ext cx="1896840" cy="455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58AAEAB6-C5EB-4A61-8087-F976EBACE937}" type="slidenum">
              <a:rPr lang="it-IT" sz="1400" b="0" strike="noStrike" spc="-1">
                <a:solidFill>
                  <a:srgbClr val="000000"/>
                </a:solidFill>
                <a:latin typeface="Tahoma"/>
              </a:rPr>
              <a:pPr algn="r">
                <a:lnSpc>
                  <a:spcPct val="100000"/>
                </a:lnSpc>
              </a:pPr>
              <a:t>36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5" name="Line 4"/>
          <p:cNvSpPr/>
          <p:nvPr/>
        </p:nvSpPr>
        <p:spPr>
          <a:xfrm>
            <a:off x="684000" y="1125360"/>
            <a:ext cx="7777080" cy="0"/>
          </a:xfrm>
          <a:prstGeom prst="line">
            <a:avLst/>
          </a:prstGeom>
          <a:ln w="6336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900000" y="404640"/>
            <a:ext cx="7343280" cy="6570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5000"/>
              </a:lnSpc>
            </a:pPr>
            <a:r>
              <a:rPr lang="en-GB" sz="3600" b="1" strike="noStrike" spc="-1" dirty="0">
                <a:solidFill>
                  <a:srgbClr val="333399"/>
                </a:solidFill>
                <a:latin typeface="Tahoma"/>
              </a:rPr>
              <a:t>Robot </a:t>
            </a:r>
            <a:r>
              <a:rPr lang="en-GB" sz="3600" b="1" strike="noStrike" spc="-1" dirty="0" err="1" smtClean="0">
                <a:solidFill>
                  <a:srgbClr val="333399"/>
                </a:solidFill>
                <a:latin typeface="Tahoma"/>
              </a:rPr>
              <a:t>umanoidi</a:t>
            </a:r>
            <a:r>
              <a:rPr lang="en-GB" sz="3600" b="1" strike="noStrike" spc="-1" dirty="0" smtClean="0">
                <a:solidFill>
                  <a:srgbClr val="333399"/>
                </a:solidFill>
                <a:latin typeface="Tahoma"/>
              </a:rPr>
              <a:t>: AMECA</a:t>
            </a:r>
            <a:endParaRPr lang="en-GB" sz="36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4" name="TextShape 2"/>
          <p:cNvSpPr txBox="1"/>
          <p:nvPr/>
        </p:nvSpPr>
        <p:spPr>
          <a:xfrm>
            <a:off x="755640" y="1413000"/>
            <a:ext cx="7560360" cy="1439936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>
            <a:noAutofit/>
          </a:bodyPr>
          <a:lstStyle/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en-GB" sz="3000" spc="-1" dirty="0" err="1" smtClean="0">
                <a:solidFill>
                  <a:srgbClr val="000000"/>
                </a:solidFill>
                <a:latin typeface="Tahoma"/>
              </a:rPr>
              <a:t>Realizzato</a:t>
            </a:r>
            <a:r>
              <a:rPr lang="en-GB" sz="3000" spc="-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3000" spc="-1" dirty="0" err="1" smtClean="0">
                <a:solidFill>
                  <a:srgbClr val="000000"/>
                </a:solidFill>
                <a:latin typeface="Tahoma"/>
              </a:rPr>
              <a:t>da</a:t>
            </a:r>
            <a:r>
              <a:rPr lang="en-GB" sz="3000" spc="-1" dirty="0" smtClean="0">
                <a:solidFill>
                  <a:srgbClr val="000000"/>
                </a:solidFill>
                <a:latin typeface="Tahoma"/>
              </a:rPr>
              <a:t> Engineered Arts (2021)</a:t>
            </a: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en-GB" sz="3000" spc="-1" dirty="0" err="1" smtClean="0">
                <a:solidFill>
                  <a:srgbClr val="000000"/>
                </a:solidFill>
                <a:latin typeface="Tahoma"/>
              </a:rPr>
              <a:t>Dotato</a:t>
            </a:r>
            <a:r>
              <a:rPr lang="en-GB" sz="3000" spc="-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3000" spc="-1" dirty="0" err="1" smtClean="0">
                <a:solidFill>
                  <a:srgbClr val="000000"/>
                </a:solidFill>
                <a:latin typeface="Tahoma"/>
              </a:rPr>
              <a:t>di</a:t>
            </a:r>
            <a:r>
              <a:rPr lang="en-GB" sz="3000" spc="-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3000" spc="-1" dirty="0" err="1" smtClean="0">
                <a:solidFill>
                  <a:srgbClr val="000000"/>
                </a:solidFill>
                <a:latin typeface="Tahoma"/>
              </a:rPr>
              <a:t>espressioni</a:t>
            </a:r>
            <a:r>
              <a:rPr lang="en-GB" sz="3000" spc="-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3000" spc="-1" dirty="0" err="1" smtClean="0">
                <a:solidFill>
                  <a:srgbClr val="000000"/>
                </a:solidFill>
                <a:latin typeface="Tahoma"/>
              </a:rPr>
              <a:t>facciali</a:t>
            </a:r>
            <a:r>
              <a:rPr lang="en-GB" sz="3000" spc="-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3000" spc="-1" dirty="0" err="1" smtClean="0">
                <a:solidFill>
                  <a:srgbClr val="000000"/>
                </a:solidFill>
                <a:latin typeface="Tahoma"/>
              </a:rPr>
              <a:t>avanzate</a:t>
            </a:r>
            <a:endParaRPr lang="en-GB" sz="3000" spc="-1" dirty="0" smtClean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95" name="TextShape 3"/>
          <p:cNvSpPr txBox="1"/>
          <p:nvPr/>
        </p:nvSpPr>
        <p:spPr>
          <a:xfrm>
            <a:off x="6781680" y="6324480"/>
            <a:ext cx="1896840" cy="455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58AAEAB6-C5EB-4A61-8087-F976EBACE937}" type="slidenum">
              <a:rPr lang="it-IT" sz="1400" b="0" strike="noStrike" spc="-1">
                <a:solidFill>
                  <a:srgbClr val="000000"/>
                </a:solidFill>
                <a:latin typeface="Tahoma"/>
              </a:rPr>
              <a:pPr algn="r">
                <a:lnSpc>
                  <a:spcPct val="100000"/>
                </a:lnSpc>
              </a:pPr>
              <a:t>37</a:t>
            </a:fld>
            <a:endParaRPr lang="it-IT" sz="1400" b="0" strike="noStrike" spc="-1">
              <a:latin typeface="Times New Roman"/>
            </a:endParaRPr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708920"/>
            <a:ext cx="5184576" cy="368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Line 4"/>
          <p:cNvSpPr/>
          <p:nvPr/>
        </p:nvSpPr>
        <p:spPr>
          <a:xfrm>
            <a:off x="684000" y="1125360"/>
            <a:ext cx="7777080" cy="0"/>
          </a:xfrm>
          <a:prstGeom prst="line">
            <a:avLst/>
          </a:prstGeom>
          <a:ln w="6336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900000" y="404640"/>
            <a:ext cx="7343280" cy="6570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5000"/>
              </a:lnSpc>
            </a:pPr>
            <a:r>
              <a:rPr lang="en-GB" sz="3600" b="1" strike="noStrike" spc="-1" dirty="0">
                <a:solidFill>
                  <a:srgbClr val="333399"/>
                </a:solidFill>
                <a:latin typeface="Tahoma"/>
              </a:rPr>
              <a:t>Robot </a:t>
            </a:r>
            <a:r>
              <a:rPr lang="en-GB" sz="3600" b="1" strike="noStrike" spc="-1" dirty="0" smtClean="0">
                <a:solidFill>
                  <a:srgbClr val="333399"/>
                </a:solidFill>
                <a:latin typeface="Tahoma"/>
              </a:rPr>
              <a:t>semi-</a:t>
            </a:r>
            <a:r>
              <a:rPr lang="en-GB" sz="3600" b="1" strike="noStrike" spc="-1" dirty="0" err="1" smtClean="0">
                <a:solidFill>
                  <a:srgbClr val="333399"/>
                </a:solidFill>
                <a:latin typeface="Tahoma"/>
              </a:rPr>
              <a:t>umanoidi</a:t>
            </a:r>
            <a:r>
              <a:rPr lang="en-GB" sz="3600" b="1" strike="noStrike" spc="-1" dirty="0" smtClean="0">
                <a:solidFill>
                  <a:srgbClr val="333399"/>
                </a:solidFill>
                <a:latin typeface="Tahoma"/>
              </a:rPr>
              <a:t>: Pepper</a:t>
            </a:r>
            <a:endParaRPr lang="en-GB" sz="36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4" name="TextShape 2"/>
          <p:cNvSpPr txBox="1"/>
          <p:nvPr/>
        </p:nvSpPr>
        <p:spPr>
          <a:xfrm>
            <a:off x="755640" y="1413000"/>
            <a:ext cx="7560360" cy="4320256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>
            <a:noAutofit/>
          </a:bodyPr>
          <a:lstStyle/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en-GB" sz="3000" spc="-1" dirty="0" err="1" smtClean="0">
                <a:solidFill>
                  <a:srgbClr val="000000"/>
                </a:solidFill>
                <a:latin typeface="Tahoma"/>
              </a:rPr>
              <a:t>Realizzato</a:t>
            </a:r>
            <a:r>
              <a:rPr lang="en-GB" sz="3000" spc="-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3000" spc="-1" dirty="0" err="1" smtClean="0">
                <a:solidFill>
                  <a:srgbClr val="000000"/>
                </a:solidFill>
                <a:latin typeface="Tahoma"/>
              </a:rPr>
              <a:t>da</a:t>
            </a:r>
            <a:r>
              <a:rPr lang="en-GB" sz="3000" spc="-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3000" spc="-1" dirty="0" err="1" smtClean="0">
                <a:solidFill>
                  <a:srgbClr val="000000"/>
                </a:solidFill>
                <a:latin typeface="Tahoma"/>
              </a:rPr>
              <a:t>Aldebaran</a:t>
            </a:r>
            <a:r>
              <a:rPr lang="en-GB" sz="3000" spc="-1" dirty="0" smtClean="0">
                <a:solidFill>
                  <a:srgbClr val="000000"/>
                </a:solidFill>
                <a:latin typeface="Tahoma"/>
              </a:rPr>
              <a:t> Robotics (2014), poi </a:t>
            </a:r>
            <a:r>
              <a:rPr lang="en-GB" sz="3000" spc="-1" dirty="0" err="1" smtClean="0">
                <a:solidFill>
                  <a:srgbClr val="000000"/>
                </a:solidFill>
                <a:latin typeface="Tahoma"/>
              </a:rPr>
              <a:t>acquisita</a:t>
            </a:r>
            <a:r>
              <a:rPr lang="en-GB" sz="3000" spc="-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3000" spc="-1" dirty="0" err="1" smtClean="0">
                <a:solidFill>
                  <a:srgbClr val="000000"/>
                </a:solidFill>
                <a:latin typeface="Tahoma"/>
              </a:rPr>
              <a:t>da</a:t>
            </a:r>
            <a:r>
              <a:rPr lang="en-GB" sz="3000" spc="-1" dirty="0" smtClean="0">
                <a:solidFill>
                  <a:srgbClr val="000000"/>
                </a:solidFill>
                <a:latin typeface="Tahoma"/>
              </a:rPr>
              <a:t> Softbank Robotics</a:t>
            </a: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È in grado di capire le emozioni umane analizzando la gestualità, l'espressione e il tono di voce</a:t>
            </a: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Dotato di un viso statico</a:t>
            </a: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Può muoversi, su ruote, in ogni direzione </a:t>
            </a: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(</a:t>
            </a:r>
            <a:r>
              <a:rPr lang="it-IT" sz="2800" spc="-1" dirty="0" err="1" smtClean="0">
                <a:solidFill>
                  <a:srgbClr val="000000"/>
                </a:solidFill>
                <a:latin typeface="Tahoma"/>
              </a:rPr>
              <a:t>v</a:t>
            </a:r>
            <a:r>
              <a:rPr lang="it-IT" sz="2800" spc="-1" baseline="-25000" dirty="0" err="1" smtClean="0">
                <a:solidFill>
                  <a:srgbClr val="000000"/>
                </a:solidFill>
                <a:latin typeface="Tahoma"/>
              </a:rPr>
              <a:t>max</a:t>
            </a: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 = 3 Km/h, </a:t>
            </a:r>
            <a:r>
              <a:rPr lang="it-IT" sz="2800" spc="-1" dirty="0" err="1" smtClean="0">
                <a:solidFill>
                  <a:srgbClr val="000000"/>
                </a:solidFill>
                <a:latin typeface="Tahoma"/>
              </a:rPr>
              <a:t>h</a:t>
            </a: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 = 1.20 m, peso = 48 kg)</a:t>
            </a:r>
          </a:p>
        </p:txBody>
      </p:sp>
      <p:sp>
        <p:nvSpPr>
          <p:cNvPr id="195" name="TextShape 3"/>
          <p:cNvSpPr txBox="1"/>
          <p:nvPr/>
        </p:nvSpPr>
        <p:spPr>
          <a:xfrm>
            <a:off x="6781680" y="6324480"/>
            <a:ext cx="1896840" cy="455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58AAEAB6-C5EB-4A61-8087-F976EBACE937}" type="slidenum">
              <a:rPr lang="it-IT" sz="1400" b="0" strike="noStrike" spc="-1">
                <a:solidFill>
                  <a:srgbClr val="000000"/>
                </a:solidFill>
                <a:latin typeface="Tahoma"/>
              </a:rPr>
              <a:pPr algn="r">
                <a:lnSpc>
                  <a:spcPct val="100000"/>
                </a:lnSpc>
              </a:pPr>
              <a:t>38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5" name="Line 4"/>
          <p:cNvSpPr/>
          <p:nvPr/>
        </p:nvSpPr>
        <p:spPr>
          <a:xfrm>
            <a:off x="684000" y="1125360"/>
            <a:ext cx="7777080" cy="0"/>
          </a:xfrm>
          <a:prstGeom prst="line">
            <a:avLst/>
          </a:prstGeom>
          <a:ln w="6336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900000" y="404640"/>
            <a:ext cx="7343280" cy="6570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5000"/>
              </a:lnSpc>
            </a:pPr>
            <a:r>
              <a:rPr lang="en-GB" sz="3600" b="1" strike="noStrike" spc="-1" dirty="0">
                <a:solidFill>
                  <a:srgbClr val="333399"/>
                </a:solidFill>
                <a:latin typeface="Tahoma"/>
              </a:rPr>
              <a:t>Robot </a:t>
            </a:r>
            <a:r>
              <a:rPr lang="en-GB" sz="3600" b="1" strike="noStrike" spc="-1" dirty="0" smtClean="0">
                <a:solidFill>
                  <a:srgbClr val="333399"/>
                </a:solidFill>
                <a:latin typeface="Tahoma"/>
              </a:rPr>
              <a:t>semi-</a:t>
            </a:r>
            <a:r>
              <a:rPr lang="en-GB" sz="3600" b="1" strike="noStrike" spc="-1" dirty="0" err="1" smtClean="0">
                <a:solidFill>
                  <a:srgbClr val="333399"/>
                </a:solidFill>
                <a:latin typeface="Tahoma"/>
              </a:rPr>
              <a:t>umanoidi</a:t>
            </a:r>
            <a:r>
              <a:rPr lang="en-GB" sz="3600" b="1" strike="noStrike" spc="-1" dirty="0" smtClean="0">
                <a:solidFill>
                  <a:srgbClr val="333399"/>
                </a:solidFill>
                <a:latin typeface="Tahoma"/>
              </a:rPr>
              <a:t>: Pepper</a:t>
            </a:r>
            <a:endParaRPr lang="en-GB" sz="36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4" name="TextShape 2"/>
          <p:cNvSpPr txBox="1"/>
          <p:nvPr/>
        </p:nvSpPr>
        <p:spPr>
          <a:xfrm>
            <a:off x="755640" y="1413000"/>
            <a:ext cx="7560360" cy="3744192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>
            <a:noAutofit/>
          </a:bodyPr>
          <a:lstStyle/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</a:pP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Può essere utilizzato in molti contesti:</a:t>
            </a: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accoglienza e ospitalità (</a:t>
            </a:r>
            <a:r>
              <a:rPr lang="it-IT" sz="2800" spc="-1" dirty="0" err="1" smtClean="0">
                <a:solidFill>
                  <a:srgbClr val="000000"/>
                </a:solidFill>
                <a:latin typeface="Tahoma"/>
              </a:rPr>
              <a:t>receptionis</a:t>
            </a: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)</a:t>
            </a: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uso didattico per scuole e università</a:t>
            </a: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ricerche sulle interazioni uomo-robot</a:t>
            </a: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assistenza ammalati e anziani</a:t>
            </a: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intrattenimento</a:t>
            </a:r>
          </a:p>
        </p:txBody>
      </p:sp>
      <p:sp>
        <p:nvSpPr>
          <p:cNvPr id="195" name="TextShape 3"/>
          <p:cNvSpPr txBox="1"/>
          <p:nvPr/>
        </p:nvSpPr>
        <p:spPr>
          <a:xfrm>
            <a:off x="6781680" y="6324480"/>
            <a:ext cx="1896840" cy="455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58AAEAB6-C5EB-4A61-8087-F976EBACE937}" type="slidenum">
              <a:rPr lang="it-IT" sz="1400" b="0" strike="noStrike" spc="-1">
                <a:solidFill>
                  <a:srgbClr val="000000"/>
                </a:solidFill>
                <a:latin typeface="Tahoma"/>
              </a:rPr>
              <a:pPr algn="r">
                <a:lnSpc>
                  <a:spcPct val="100000"/>
                </a:lnSpc>
              </a:pPr>
              <a:t>39</a:t>
            </a:fld>
            <a:endParaRPr lang="it-IT" sz="1400" b="0" strike="noStrike" spc="-1">
              <a:latin typeface="Times New Roman"/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7032"/>
            <a:ext cx="3600400" cy="258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Line 4"/>
          <p:cNvSpPr/>
          <p:nvPr/>
        </p:nvSpPr>
        <p:spPr>
          <a:xfrm>
            <a:off x="684000" y="1125360"/>
            <a:ext cx="7777080" cy="0"/>
          </a:xfrm>
          <a:prstGeom prst="line">
            <a:avLst/>
          </a:prstGeom>
          <a:ln w="6336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900000" y="404640"/>
            <a:ext cx="7343280" cy="6570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5000"/>
              </a:lnSpc>
            </a:pPr>
            <a:r>
              <a:rPr lang="en-GB" sz="3600" b="1" strike="noStrike" spc="-1">
                <a:solidFill>
                  <a:srgbClr val="333399"/>
                </a:solidFill>
                <a:latin typeface="Tahoma"/>
              </a:rPr>
              <a:t>Robot, cos’è?</a:t>
            </a:r>
            <a:endParaRPr lang="en-GB" sz="36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81" name="TextShape 2"/>
          <p:cNvSpPr txBox="1"/>
          <p:nvPr/>
        </p:nvSpPr>
        <p:spPr>
          <a:xfrm>
            <a:off x="899640" y="1628640"/>
            <a:ext cx="7344768" cy="46080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>
            <a:noAutofit/>
          </a:bodyPr>
          <a:lstStyle/>
          <a:p>
            <a:pPr marL="334800" indent="-334440">
              <a:lnSpc>
                <a:spcPct val="9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L'idea di “persone artificiali” è antica ed è presente in racconti e in mitologie di vari popoli</a:t>
            </a:r>
          </a:p>
          <a:p>
            <a:pPr marL="334800" indent="-334440">
              <a:lnSpc>
                <a:spcPct val="9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Il compito del </a:t>
            </a:r>
            <a:r>
              <a:rPr lang="it-IT" sz="3000" i="1" spc="-1" dirty="0" smtClean="0">
                <a:solidFill>
                  <a:srgbClr val="000000"/>
                </a:solidFill>
                <a:latin typeface="Tahoma"/>
              </a:rPr>
              <a:t>robot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 dovrebbe essere quello di aiutare l’uomo a svolgere lavori rischiosi, faticosi o noiosi</a:t>
            </a:r>
          </a:p>
          <a:p>
            <a:pPr marL="334800" indent="-334440">
              <a:lnSpc>
                <a:spcPct val="9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Un sistema artificiale in grado di compie-re azioni in modo autonomo, sulla base di comandi ricevuti</a:t>
            </a:r>
          </a:p>
          <a:p>
            <a:pPr marL="334800" indent="-334440">
              <a:lnSpc>
                <a:spcPct val="9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endParaRPr lang="en-GB" sz="2800" b="0" strike="noStrike" spc="-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82" name="TextShape 3"/>
          <p:cNvSpPr txBox="1"/>
          <p:nvPr/>
        </p:nvSpPr>
        <p:spPr>
          <a:xfrm>
            <a:off x="6781680" y="6324480"/>
            <a:ext cx="1896840" cy="455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B2AD5B2E-8735-4E21-859F-52355ACBA6ED}" type="slidenum">
              <a:rPr lang="it-IT" sz="1400" b="0" strike="noStrike" spc="-1">
                <a:solidFill>
                  <a:srgbClr val="000000"/>
                </a:solidFill>
                <a:latin typeface="Tahoma"/>
              </a:rPr>
              <a:pPr algn="r">
                <a:lnSpc>
                  <a:spcPct val="100000"/>
                </a:lnSpc>
              </a:pPr>
              <a:t>4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5" name="Line 4"/>
          <p:cNvSpPr/>
          <p:nvPr/>
        </p:nvSpPr>
        <p:spPr>
          <a:xfrm>
            <a:off x="684000" y="1125360"/>
            <a:ext cx="7777080" cy="0"/>
          </a:xfrm>
          <a:prstGeom prst="line">
            <a:avLst/>
          </a:prstGeom>
          <a:ln w="6336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900000" y="404640"/>
            <a:ext cx="7343280" cy="6570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5000"/>
              </a:lnSpc>
            </a:pPr>
            <a:r>
              <a:rPr lang="en-GB" sz="3600" b="1" strike="noStrike" spc="-1" dirty="0" err="1" smtClean="0">
                <a:solidFill>
                  <a:srgbClr val="333399"/>
                </a:solidFill>
                <a:latin typeface="Tahoma"/>
              </a:rPr>
              <a:t>Robotica</a:t>
            </a:r>
            <a:r>
              <a:rPr lang="en-GB" sz="3600" b="1" strike="noStrike" spc="-1" dirty="0" smtClean="0">
                <a:solidFill>
                  <a:srgbClr val="333399"/>
                </a:solidFill>
                <a:latin typeface="Tahoma"/>
              </a:rPr>
              <a:t> </a:t>
            </a:r>
            <a:r>
              <a:rPr lang="en-GB" sz="3600" b="1" strike="noStrike" spc="-1" dirty="0" err="1" smtClean="0">
                <a:solidFill>
                  <a:srgbClr val="333399"/>
                </a:solidFill>
                <a:latin typeface="Tahoma"/>
              </a:rPr>
              <a:t>educativa</a:t>
            </a:r>
            <a:endParaRPr lang="en-GB" sz="36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4" name="TextShape 2"/>
          <p:cNvSpPr txBox="1"/>
          <p:nvPr/>
        </p:nvSpPr>
        <p:spPr>
          <a:xfrm>
            <a:off x="755640" y="1413000"/>
            <a:ext cx="7560360" cy="4464272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>
            <a:noAutofit/>
          </a:bodyPr>
          <a:lstStyle/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Adottata 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in molte scuole, diffusa anche tramite gare, 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manifestazioni 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e 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concorsi</a:t>
            </a: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Sviluppo di 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competenze di base e 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realizzazione di laboratori 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di 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sperimenta-zione per 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una concreta innovazione della 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scuola</a:t>
            </a: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Stimola gli studenti ad interessarsi alle 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materie 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scientifiche coinvolgendoli nel loro processo di 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apprendimento</a:t>
            </a:r>
            <a:endParaRPr lang="en-GB" sz="3000" spc="-1" dirty="0" smtClean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95" name="TextShape 3"/>
          <p:cNvSpPr txBox="1"/>
          <p:nvPr/>
        </p:nvSpPr>
        <p:spPr>
          <a:xfrm>
            <a:off x="6781680" y="6324480"/>
            <a:ext cx="1896840" cy="455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58AAEAB6-C5EB-4A61-8087-F976EBACE937}" type="slidenum">
              <a:rPr lang="it-IT" sz="1400" b="0" strike="noStrike" spc="-1">
                <a:solidFill>
                  <a:srgbClr val="000000"/>
                </a:solidFill>
                <a:latin typeface="Tahoma"/>
              </a:rPr>
              <a:pPr algn="r">
                <a:lnSpc>
                  <a:spcPct val="100000"/>
                </a:lnSpc>
              </a:pPr>
              <a:t>40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5" name="Line 4"/>
          <p:cNvSpPr/>
          <p:nvPr/>
        </p:nvSpPr>
        <p:spPr>
          <a:xfrm>
            <a:off x="684000" y="1125360"/>
            <a:ext cx="7777080" cy="0"/>
          </a:xfrm>
          <a:prstGeom prst="line">
            <a:avLst/>
          </a:prstGeom>
          <a:ln w="6336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900000" y="404640"/>
            <a:ext cx="7343280" cy="6570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5000"/>
              </a:lnSpc>
            </a:pPr>
            <a:r>
              <a:rPr lang="en-GB" sz="3600" b="1" strike="noStrike" spc="-1" dirty="0" err="1" smtClean="0">
                <a:solidFill>
                  <a:srgbClr val="333399"/>
                </a:solidFill>
                <a:latin typeface="Tahoma"/>
              </a:rPr>
              <a:t>Robotica</a:t>
            </a:r>
            <a:r>
              <a:rPr lang="en-GB" sz="3600" b="1" strike="noStrike" spc="-1" dirty="0" smtClean="0">
                <a:solidFill>
                  <a:srgbClr val="333399"/>
                </a:solidFill>
                <a:latin typeface="Tahoma"/>
              </a:rPr>
              <a:t> </a:t>
            </a:r>
            <a:r>
              <a:rPr lang="en-GB" sz="3600" b="1" strike="noStrike" spc="-1" dirty="0" err="1" smtClean="0">
                <a:solidFill>
                  <a:srgbClr val="333399"/>
                </a:solidFill>
                <a:latin typeface="Tahoma"/>
              </a:rPr>
              <a:t>educativa</a:t>
            </a:r>
            <a:endParaRPr lang="en-GB" sz="36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4" name="TextShape 2"/>
          <p:cNvSpPr txBox="1"/>
          <p:nvPr/>
        </p:nvSpPr>
        <p:spPr>
          <a:xfrm>
            <a:off x="755640" y="1413000"/>
            <a:ext cx="7560360" cy="453628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>
            <a:noAutofit/>
          </a:bodyPr>
          <a:lstStyle/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Si 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inserisce nei progetti </a:t>
            </a:r>
            <a:r>
              <a:rPr lang="it-IT" sz="3000" b="1" spc="-1" dirty="0" smtClean="0">
                <a:solidFill>
                  <a:srgbClr val="000000"/>
                </a:solidFill>
                <a:latin typeface="Tahoma"/>
              </a:rPr>
              <a:t>STEM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 (Science, </a:t>
            </a:r>
            <a:r>
              <a:rPr lang="it-IT" sz="3000" spc="-1" dirty="0" err="1" smtClean="0">
                <a:solidFill>
                  <a:srgbClr val="000000"/>
                </a:solidFill>
                <a:latin typeface="Tahoma"/>
              </a:rPr>
              <a:t>Technology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, </a:t>
            </a:r>
            <a:r>
              <a:rPr lang="it-IT" sz="3000" spc="-1" dirty="0" err="1" smtClean="0">
                <a:solidFill>
                  <a:srgbClr val="000000"/>
                </a:solidFill>
                <a:latin typeface="Tahoma"/>
              </a:rPr>
              <a:t>Engineering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, </a:t>
            </a:r>
            <a:r>
              <a:rPr lang="it-IT" sz="3000" spc="-1" dirty="0" err="1" smtClean="0">
                <a:solidFill>
                  <a:srgbClr val="000000"/>
                </a:solidFill>
                <a:latin typeface="Tahoma"/>
              </a:rPr>
              <a:t>Mathematics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): curriculum basato su di un metodo di 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apprendimento 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interdisciplinare delle materie 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tecnico-scientifiche</a:t>
            </a: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Lavorare con i robot è un modo stimolante per programmare (</a:t>
            </a:r>
            <a:r>
              <a:rPr lang="it-IT" sz="3000" spc="-1" dirty="0" err="1" smtClean="0">
                <a:solidFill>
                  <a:srgbClr val="000000"/>
                </a:solidFill>
                <a:latin typeface="Tahoma"/>
              </a:rPr>
              <a:t>coding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)</a:t>
            </a: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Necessita di 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prodotti 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di 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basso costo e faci-le utilizzo</a:t>
            </a:r>
          </a:p>
        </p:txBody>
      </p:sp>
      <p:sp>
        <p:nvSpPr>
          <p:cNvPr id="195" name="TextShape 3"/>
          <p:cNvSpPr txBox="1"/>
          <p:nvPr/>
        </p:nvSpPr>
        <p:spPr>
          <a:xfrm>
            <a:off x="6781680" y="6324480"/>
            <a:ext cx="1896840" cy="455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58AAEAB6-C5EB-4A61-8087-F976EBACE937}" type="slidenum">
              <a:rPr lang="it-IT" sz="1400" b="0" strike="noStrike" spc="-1">
                <a:solidFill>
                  <a:srgbClr val="000000"/>
                </a:solidFill>
                <a:latin typeface="Tahoma"/>
              </a:rPr>
              <a:pPr algn="r">
                <a:lnSpc>
                  <a:spcPct val="100000"/>
                </a:lnSpc>
              </a:pPr>
              <a:t>41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5" name="Line 4"/>
          <p:cNvSpPr/>
          <p:nvPr/>
        </p:nvSpPr>
        <p:spPr>
          <a:xfrm>
            <a:off x="684000" y="1125360"/>
            <a:ext cx="7777080" cy="0"/>
          </a:xfrm>
          <a:prstGeom prst="line">
            <a:avLst/>
          </a:prstGeom>
          <a:ln w="6336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900000" y="404640"/>
            <a:ext cx="7343280" cy="6570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5000"/>
              </a:lnSpc>
            </a:pPr>
            <a:endParaRPr lang="en-GB" sz="36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4" name="TextShape 2"/>
          <p:cNvSpPr txBox="1"/>
          <p:nvPr/>
        </p:nvSpPr>
        <p:spPr>
          <a:xfrm>
            <a:off x="755640" y="1413000"/>
            <a:ext cx="7560360" cy="453628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>
            <a:noAutofit/>
          </a:bodyPr>
          <a:lstStyle/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Prima azienda a proporre la Robotica come strumento educativo</a:t>
            </a: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Ha avviato un progetto “integrato” di ricerca e sviluppo per prodotti destinati al settore educativo </a:t>
            </a: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Prodotti 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destinati alle attività in classe:</a:t>
            </a:r>
          </a:p>
          <a:p>
            <a:pPr marL="792000" lvl="1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Spike (ex </a:t>
            </a:r>
            <a:r>
              <a:rPr lang="it-IT" sz="2800" spc="-1" dirty="0" err="1" smtClean="0">
                <a:solidFill>
                  <a:srgbClr val="000000"/>
                </a:solidFill>
                <a:latin typeface="Tahoma"/>
              </a:rPr>
              <a:t>WeDo</a:t>
            </a: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) per </a:t>
            </a: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la scuola primaria</a:t>
            </a:r>
          </a:p>
          <a:p>
            <a:pPr marL="792000" lvl="1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it-IT" sz="2800" spc="-1" dirty="0" err="1" smtClean="0">
                <a:solidFill>
                  <a:srgbClr val="000000"/>
                </a:solidFill>
                <a:latin typeface="Tahoma"/>
              </a:rPr>
              <a:t>Mindstorm</a:t>
            </a:r>
            <a:r>
              <a:rPr lang="it-IT" sz="2800" spc="-1" dirty="0" smtClean="0">
                <a:solidFill>
                  <a:srgbClr val="000000"/>
                </a:solidFill>
                <a:latin typeface="Tahoma"/>
              </a:rPr>
              <a:t> per la scuola secondaria</a:t>
            </a:r>
            <a:endParaRPr lang="it-IT" sz="2800" spc="-1" dirty="0" smtClean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95" name="TextShape 3"/>
          <p:cNvSpPr txBox="1"/>
          <p:nvPr/>
        </p:nvSpPr>
        <p:spPr>
          <a:xfrm>
            <a:off x="6781680" y="6324480"/>
            <a:ext cx="1896840" cy="455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58AAEAB6-C5EB-4A61-8087-F976EBACE937}" type="slidenum">
              <a:rPr lang="it-IT" sz="1400" b="0" strike="noStrike" spc="-1">
                <a:solidFill>
                  <a:srgbClr val="000000"/>
                </a:solidFill>
                <a:latin typeface="Tahoma"/>
              </a:rPr>
              <a:pPr algn="r">
                <a:lnSpc>
                  <a:spcPct val="100000"/>
                </a:lnSpc>
              </a:pPr>
              <a:t>42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5" name="Line 4"/>
          <p:cNvSpPr/>
          <p:nvPr/>
        </p:nvSpPr>
        <p:spPr>
          <a:xfrm>
            <a:off x="684000" y="1125360"/>
            <a:ext cx="7777080" cy="0"/>
          </a:xfrm>
          <a:prstGeom prst="line">
            <a:avLst/>
          </a:prstGeom>
          <a:ln w="6336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" name="Picture 5" descr="lego_education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37433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900000" y="404640"/>
            <a:ext cx="7343280" cy="6570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5000"/>
              </a:lnSpc>
            </a:pPr>
            <a:r>
              <a:rPr lang="en-GB" sz="3600" b="1" strike="noStrike" spc="-1" dirty="0">
                <a:solidFill>
                  <a:srgbClr val="333399"/>
                </a:solidFill>
                <a:latin typeface="Tahoma"/>
              </a:rPr>
              <a:t>Robot, </a:t>
            </a:r>
            <a:r>
              <a:rPr lang="en-GB" sz="3600" b="1" strike="noStrike" spc="-1" dirty="0" err="1">
                <a:solidFill>
                  <a:srgbClr val="333399"/>
                </a:solidFill>
                <a:latin typeface="Tahoma"/>
              </a:rPr>
              <a:t>cos’è</a:t>
            </a:r>
            <a:r>
              <a:rPr lang="en-GB" sz="3600" b="1" strike="noStrike" spc="-1" dirty="0">
                <a:solidFill>
                  <a:srgbClr val="333399"/>
                </a:solidFill>
                <a:latin typeface="Tahoma"/>
              </a:rPr>
              <a:t>?</a:t>
            </a:r>
            <a:endParaRPr lang="en-GB" sz="36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81" name="TextShape 2"/>
          <p:cNvSpPr txBox="1"/>
          <p:nvPr/>
        </p:nvSpPr>
        <p:spPr>
          <a:xfrm>
            <a:off x="899640" y="1628640"/>
            <a:ext cx="7344768" cy="46080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>
            <a:noAutofit/>
          </a:bodyPr>
          <a:lstStyle/>
          <a:p>
            <a:pPr marL="87313" indent="-87313">
              <a:lnSpc>
                <a:spcPct val="95000"/>
              </a:lnSpc>
              <a:spcBef>
                <a:spcPts val="799"/>
              </a:spcBef>
              <a:buClr>
                <a:srgbClr val="3333CC"/>
              </a:buClr>
              <a:buSzPct val="60000"/>
            </a:pP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Secondo </a:t>
            </a: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la </a:t>
            </a:r>
            <a:r>
              <a:rPr lang="it-IT" sz="3200" i="1" spc="-1" dirty="0" smtClean="0">
                <a:solidFill>
                  <a:srgbClr val="000000"/>
                </a:solidFill>
                <a:latin typeface="Tahoma"/>
              </a:rPr>
              <a:t>Società Italiana di Robotica </a:t>
            </a:r>
            <a:r>
              <a:rPr lang="it-IT" sz="3200" i="1" spc="-1" dirty="0" smtClean="0">
                <a:solidFill>
                  <a:srgbClr val="000000"/>
                </a:solidFill>
                <a:latin typeface="Tahoma"/>
              </a:rPr>
              <a:t>Industriale</a:t>
            </a: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:</a:t>
            </a:r>
          </a:p>
          <a:p>
            <a:pPr marL="87313" indent="-87313">
              <a:lnSpc>
                <a:spcPct val="95000"/>
              </a:lnSpc>
              <a:spcBef>
                <a:spcPts val="799"/>
              </a:spcBef>
              <a:buClr>
                <a:srgbClr val="3333CC"/>
              </a:buClr>
              <a:buSzPct val="60000"/>
            </a:pP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 “Il robot è un manipolatore programma-bile </a:t>
            </a: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multiscopo per la </a:t>
            </a: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movimentazione </a:t>
            </a: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di materiali, di attrezzi e altri mezzi di produzione, capace di </a:t>
            </a: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interagire </a:t>
            </a: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con l’ambiente nel quale si svolge il ciclo tecnologico di </a:t>
            </a: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trasformazione relativo </a:t>
            </a: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all’attività </a:t>
            </a:r>
            <a:r>
              <a:rPr lang="it-IT" sz="3200" spc="-1" dirty="0" smtClean="0">
                <a:solidFill>
                  <a:srgbClr val="000000"/>
                </a:solidFill>
                <a:latin typeface="Tahoma"/>
              </a:rPr>
              <a:t>produttiva</a:t>
            </a:r>
            <a:endParaRPr lang="it-IT" sz="3200" spc="-1" dirty="0" smtClean="0">
              <a:solidFill>
                <a:srgbClr val="000000"/>
              </a:solidFill>
              <a:latin typeface="Tahoma"/>
            </a:endParaRPr>
          </a:p>
          <a:p>
            <a:pPr marL="334800" indent="-334440">
              <a:lnSpc>
                <a:spcPct val="9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endParaRPr lang="it-IT" sz="3000" spc="-1" dirty="0" smtClean="0">
              <a:solidFill>
                <a:srgbClr val="000000"/>
              </a:solidFill>
              <a:latin typeface="Tahoma"/>
            </a:endParaRPr>
          </a:p>
          <a:p>
            <a:pPr marL="334800" indent="-334440">
              <a:lnSpc>
                <a:spcPct val="9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endParaRPr lang="en-GB" sz="2800" b="0" strike="noStrike" spc="-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82" name="TextShape 3"/>
          <p:cNvSpPr txBox="1"/>
          <p:nvPr/>
        </p:nvSpPr>
        <p:spPr>
          <a:xfrm>
            <a:off x="6781680" y="6324480"/>
            <a:ext cx="1896840" cy="455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B2AD5B2E-8735-4E21-859F-52355ACBA6ED}" type="slidenum">
              <a:rPr lang="it-IT" sz="1400" b="0" strike="noStrike" spc="-1">
                <a:solidFill>
                  <a:srgbClr val="000000"/>
                </a:solidFill>
                <a:latin typeface="Tahoma"/>
              </a:rPr>
              <a:pPr algn="r">
                <a:lnSpc>
                  <a:spcPct val="100000"/>
                </a:lnSpc>
              </a:pPr>
              <a:t>5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5" name="Line 4"/>
          <p:cNvSpPr/>
          <p:nvPr/>
        </p:nvSpPr>
        <p:spPr>
          <a:xfrm>
            <a:off x="684000" y="1125360"/>
            <a:ext cx="7777080" cy="0"/>
          </a:xfrm>
          <a:prstGeom prst="line">
            <a:avLst/>
          </a:prstGeom>
          <a:ln w="6336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900000" y="404640"/>
            <a:ext cx="7343280" cy="6570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5000"/>
              </a:lnSpc>
            </a:pPr>
            <a:r>
              <a:rPr lang="en-GB" sz="3600" b="1" spc="-1" dirty="0" err="1" smtClean="0">
                <a:solidFill>
                  <a:srgbClr val="333399"/>
                </a:solidFill>
                <a:latin typeface="Tahoma"/>
              </a:rPr>
              <a:t>U</a:t>
            </a:r>
            <a:r>
              <a:rPr lang="en-GB" sz="3600" b="1" strike="noStrike" spc="-1" dirty="0" err="1" smtClean="0">
                <a:solidFill>
                  <a:srgbClr val="333399"/>
                </a:solidFill>
                <a:latin typeface="Tahoma"/>
              </a:rPr>
              <a:t>omini</a:t>
            </a:r>
            <a:r>
              <a:rPr lang="en-GB" sz="3600" b="1" strike="noStrike" spc="-1" dirty="0" smtClean="0">
                <a:solidFill>
                  <a:srgbClr val="333399"/>
                </a:solidFill>
                <a:latin typeface="Tahoma"/>
              </a:rPr>
              <a:t> e Robot</a:t>
            </a:r>
            <a:endParaRPr lang="en-GB" sz="36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88" name="TextShape 2"/>
          <p:cNvSpPr txBox="1"/>
          <p:nvPr/>
        </p:nvSpPr>
        <p:spPr>
          <a:xfrm>
            <a:off x="826920" y="1557360"/>
            <a:ext cx="7561080" cy="46080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>
            <a:noAutofit/>
          </a:bodyPr>
          <a:lstStyle/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Con lo sviluppo della tecnologia, appare sempre più concreta la possibilità di realizzare sistemi dotati di </a:t>
            </a:r>
            <a:r>
              <a:rPr lang="it-IT" sz="3000" i="1" spc="-1" dirty="0" smtClean="0">
                <a:solidFill>
                  <a:srgbClr val="000000"/>
                </a:solidFill>
                <a:latin typeface="Tahoma"/>
              </a:rPr>
              <a:t>autonomia comportamentale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 con  il timore che gli esseri umani possano essere rimpiazzati dalle loro stesse creature</a:t>
            </a: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Frankenstein (1818), che viene 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conside-rato 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il primo romanzo di 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fantascienza</a:t>
            </a: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, è divenuto un sinonimo di questa tematica</a:t>
            </a: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endParaRPr lang="en-GB" sz="2600" b="0" strike="noStrike" spc="-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89" name="TextShape 3"/>
          <p:cNvSpPr txBox="1"/>
          <p:nvPr/>
        </p:nvSpPr>
        <p:spPr>
          <a:xfrm>
            <a:off x="6781680" y="6324480"/>
            <a:ext cx="1896840" cy="455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8B2F140A-EB39-4625-8D5F-E904DA4A2850}" type="slidenum">
              <a:rPr lang="it-IT" sz="1400" b="0" strike="noStrike" spc="-1">
                <a:solidFill>
                  <a:srgbClr val="000000"/>
                </a:solidFill>
                <a:latin typeface="Tahoma"/>
              </a:rPr>
              <a:pPr algn="r">
                <a:lnSpc>
                  <a:spcPct val="100000"/>
                </a:lnSpc>
              </a:pPr>
              <a:t>6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5" name="Line 4"/>
          <p:cNvSpPr/>
          <p:nvPr/>
        </p:nvSpPr>
        <p:spPr>
          <a:xfrm>
            <a:off x="684000" y="1125360"/>
            <a:ext cx="7777080" cy="0"/>
          </a:xfrm>
          <a:prstGeom prst="line">
            <a:avLst/>
          </a:prstGeom>
          <a:ln w="6336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900000" y="404640"/>
            <a:ext cx="7343280" cy="6570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5000"/>
              </a:lnSpc>
            </a:pPr>
            <a:r>
              <a:rPr lang="en-GB" sz="3600" b="1" strike="noStrike" spc="-1">
                <a:solidFill>
                  <a:srgbClr val="333399"/>
                </a:solidFill>
                <a:latin typeface="Tahoma"/>
              </a:rPr>
              <a:t>Robot, cos’è?</a:t>
            </a:r>
            <a:endParaRPr lang="en-GB" sz="36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81" name="TextShape 2"/>
          <p:cNvSpPr txBox="1"/>
          <p:nvPr/>
        </p:nvSpPr>
        <p:spPr>
          <a:xfrm>
            <a:off x="899640" y="1628640"/>
            <a:ext cx="7272000" cy="46080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>
            <a:noAutofit/>
          </a:bodyPr>
          <a:lstStyle/>
          <a:p>
            <a:pPr marL="334800" indent="-334440">
              <a:lnSpc>
                <a:spcPct val="9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it-IT" sz="3000" spc="-1" dirty="0" smtClean="0">
                <a:solidFill>
                  <a:srgbClr val="000000"/>
                </a:solidFill>
                <a:latin typeface="Tahoma"/>
              </a:rPr>
              <a:t>Un sistema artificiale che può agire in modo autonomo: n</a:t>
            </a:r>
            <a:r>
              <a:rPr lang="en-GB" sz="3000" b="0" strike="noStrike" spc="-1" dirty="0" smtClean="0">
                <a:solidFill>
                  <a:srgbClr val="000000"/>
                </a:solidFill>
                <a:latin typeface="Tahoma"/>
              </a:rPr>
              <a:t>on </a:t>
            </a:r>
            <a:r>
              <a:rPr lang="en-GB" sz="3000" b="0" strike="noStrike" spc="-1" dirty="0" err="1">
                <a:solidFill>
                  <a:srgbClr val="000000"/>
                </a:solidFill>
                <a:latin typeface="Tahoma"/>
              </a:rPr>
              <a:t>sarà</a:t>
            </a:r>
            <a:r>
              <a:rPr lang="en-GB" sz="3000" b="0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3000" b="0" u="sng" strike="noStrike" spc="-1" dirty="0" err="1">
                <a:solidFill>
                  <a:srgbClr val="000000"/>
                </a:solidFill>
                <a:uFillTx/>
                <a:latin typeface="Tahoma"/>
              </a:rPr>
              <a:t>pericoloso</a:t>
            </a:r>
            <a:r>
              <a:rPr lang="en-GB" sz="3000" b="0" strike="noStrike" spc="-1" dirty="0">
                <a:solidFill>
                  <a:srgbClr val="000000"/>
                </a:solidFill>
                <a:latin typeface="Tahoma"/>
              </a:rPr>
              <a:t>?</a:t>
            </a:r>
          </a:p>
          <a:p>
            <a:pPr marL="334800" indent="-334440">
              <a:lnSpc>
                <a:spcPct val="9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en-GB" sz="3000" b="0" strike="noStrike" spc="-1" dirty="0" err="1">
                <a:solidFill>
                  <a:srgbClr val="000000"/>
                </a:solidFill>
                <a:latin typeface="Tahoma"/>
              </a:rPr>
              <a:t>Nella</a:t>
            </a:r>
            <a:r>
              <a:rPr lang="en-GB" sz="3000" b="0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3000" b="0" strike="noStrike" spc="-1" dirty="0" err="1">
                <a:solidFill>
                  <a:srgbClr val="000000"/>
                </a:solidFill>
                <a:latin typeface="Tahoma"/>
              </a:rPr>
              <a:t>raccolta</a:t>
            </a:r>
            <a:r>
              <a:rPr lang="en-GB" sz="3000" b="0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3000" b="0" strike="noStrike" spc="-1" dirty="0" err="1">
                <a:solidFill>
                  <a:srgbClr val="000000"/>
                </a:solidFill>
                <a:latin typeface="Tahoma"/>
              </a:rPr>
              <a:t>di</a:t>
            </a:r>
            <a:r>
              <a:rPr lang="en-GB" sz="3000" b="0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3000" b="0" strike="noStrike" spc="-1" dirty="0" err="1">
                <a:solidFill>
                  <a:srgbClr val="000000"/>
                </a:solidFill>
                <a:latin typeface="Tahoma"/>
              </a:rPr>
              <a:t>romanzi</a:t>
            </a:r>
            <a:r>
              <a:rPr lang="en-GB" sz="3000" b="0" strike="noStrike" spc="-1" dirty="0">
                <a:solidFill>
                  <a:srgbClr val="000000"/>
                </a:solidFill>
                <a:latin typeface="Tahoma"/>
              </a:rPr>
              <a:t> “Io, Robot” del 1941, Isaac Asimov </a:t>
            </a:r>
            <a:r>
              <a:rPr lang="en-GB" sz="3000" b="0" strike="noStrike" spc="-1" dirty="0" err="1">
                <a:solidFill>
                  <a:srgbClr val="000000"/>
                </a:solidFill>
                <a:latin typeface="Tahoma"/>
              </a:rPr>
              <a:t>propone</a:t>
            </a:r>
            <a:r>
              <a:rPr lang="en-GB" sz="3000" b="0" strike="noStrike" spc="-1" dirty="0">
                <a:solidFill>
                  <a:srgbClr val="000000"/>
                </a:solidFill>
                <a:latin typeface="Tahoma"/>
              </a:rPr>
              <a:t> le </a:t>
            </a:r>
            <a:r>
              <a:rPr lang="en-GB" sz="3000" b="0" strike="noStrike" spc="-1" dirty="0" err="1">
                <a:solidFill>
                  <a:srgbClr val="000000"/>
                </a:solidFill>
                <a:latin typeface="Tahoma"/>
              </a:rPr>
              <a:t>tre</a:t>
            </a:r>
            <a:r>
              <a:rPr lang="en-GB" sz="3000" b="0" strike="noStrike" spc="-1" dirty="0">
                <a:solidFill>
                  <a:srgbClr val="000000"/>
                </a:solidFill>
                <a:latin typeface="Tahoma"/>
              </a:rPr>
              <a:t> “</a:t>
            </a:r>
            <a:r>
              <a:rPr lang="en-GB" sz="3000" b="1" strike="noStrike" spc="-1" dirty="0" err="1">
                <a:solidFill>
                  <a:srgbClr val="000000"/>
                </a:solidFill>
                <a:latin typeface="Tahoma"/>
              </a:rPr>
              <a:t>Leggi</a:t>
            </a:r>
            <a:r>
              <a:rPr lang="en-GB" sz="3000" b="1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3000" b="1" strike="noStrike" spc="-1" dirty="0" err="1">
                <a:solidFill>
                  <a:srgbClr val="000000"/>
                </a:solidFill>
                <a:latin typeface="Tahoma"/>
              </a:rPr>
              <a:t>della</a:t>
            </a:r>
            <a:r>
              <a:rPr lang="en-GB" sz="3000" b="1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3000" b="1" strike="noStrike" spc="-1" dirty="0" err="1">
                <a:solidFill>
                  <a:srgbClr val="000000"/>
                </a:solidFill>
                <a:latin typeface="Tahoma"/>
              </a:rPr>
              <a:t>Robotica</a:t>
            </a:r>
            <a:r>
              <a:rPr lang="en-GB" sz="3000" b="0" strike="noStrike" spc="-1" dirty="0" smtClean="0">
                <a:solidFill>
                  <a:srgbClr val="000000"/>
                </a:solidFill>
                <a:latin typeface="Tahoma"/>
              </a:rPr>
              <a:t>”, </a:t>
            </a:r>
            <a:r>
              <a:rPr lang="en-GB" sz="3000" b="0" strike="noStrike" spc="-1" dirty="0" err="1">
                <a:solidFill>
                  <a:srgbClr val="000000"/>
                </a:solidFill>
                <a:latin typeface="Tahoma"/>
              </a:rPr>
              <a:t>oggi</a:t>
            </a:r>
            <a:r>
              <a:rPr lang="en-GB" sz="3000" b="0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3000" b="0" strike="noStrike" spc="-1" dirty="0" err="1">
                <a:solidFill>
                  <a:srgbClr val="000000"/>
                </a:solidFill>
                <a:latin typeface="Tahoma"/>
              </a:rPr>
              <a:t>più</a:t>
            </a:r>
            <a:r>
              <a:rPr lang="en-GB" sz="3000" b="0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3000" b="0" strike="noStrike" spc="-1" dirty="0" err="1">
                <a:solidFill>
                  <a:srgbClr val="000000"/>
                </a:solidFill>
                <a:latin typeface="Tahoma"/>
              </a:rPr>
              <a:t>che</a:t>
            </a:r>
            <a:r>
              <a:rPr lang="en-GB" sz="3000" b="0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3000" b="0" strike="noStrike" spc="-1" dirty="0" err="1">
                <a:solidFill>
                  <a:srgbClr val="000000"/>
                </a:solidFill>
                <a:latin typeface="Tahoma"/>
              </a:rPr>
              <a:t>mai</a:t>
            </a:r>
            <a:r>
              <a:rPr lang="en-GB" sz="3000" b="0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3000" b="0" strike="noStrike" spc="-1" dirty="0" err="1" smtClean="0">
                <a:solidFill>
                  <a:srgbClr val="000000"/>
                </a:solidFill>
                <a:latin typeface="Tahoma"/>
              </a:rPr>
              <a:t>attuali</a:t>
            </a:r>
            <a:r>
              <a:rPr lang="en-GB" sz="3000" b="0" strike="noStrike" spc="-1" dirty="0" smtClean="0">
                <a:solidFill>
                  <a:srgbClr val="000000"/>
                </a:solidFill>
                <a:latin typeface="Tahoma"/>
              </a:rPr>
              <a:t> con </a:t>
            </a:r>
            <a:r>
              <a:rPr lang="en-GB" sz="3000" b="0" strike="noStrike" spc="-1" dirty="0" err="1" smtClean="0">
                <a:solidFill>
                  <a:srgbClr val="000000"/>
                </a:solidFill>
                <a:latin typeface="Tahoma"/>
              </a:rPr>
              <a:t>l’impiego</a:t>
            </a:r>
            <a:r>
              <a:rPr lang="en-GB" sz="3000" b="0" strike="noStrike" spc="-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3000" spc="-1" dirty="0" err="1" smtClean="0">
                <a:solidFill>
                  <a:srgbClr val="000000"/>
                </a:solidFill>
                <a:latin typeface="Tahoma"/>
              </a:rPr>
              <a:t>d</a:t>
            </a:r>
            <a:r>
              <a:rPr lang="en-GB" sz="3000" b="0" strike="noStrike" spc="-1" dirty="0" err="1" smtClean="0">
                <a:solidFill>
                  <a:srgbClr val="000000"/>
                </a:solidFill>
                <a:latin typeface="Tahoma"/>
              </a:rPr>
              <a:t>ei</a:t>
            </a:r>
            <a:r>
              <a:rPr lang="en-GB" sz="3000" b="0" strike="noStrike" spc="-1" dirty="0" smtClean="0">
                <a:solidFill>
                  <a:srgbClr val="000000"/>
                </a:solidFill>
                <a:latin typeface="Tahoma"/>
              </a:rPr>
              <a:t> robot in campo </a:t>
            </a:r>
            <a:r>
              <a:rPr lang="en-GB" sz="3000" b="0" strike="noStrike" spc="-1" dirty="0" err="1" smtClean="0">
                <a:solidFill>
                  <a:srgbClr val="000000"/>
                </a:solidFill>
                <a:latin typeface="Tahoma"/>
              </a:rPr>
              <a:t>militare</a:t>
            </a:r>
            <a:endParaRPr lang="en-GB" sz="3000" b="0" strike="noStrike" spc="-1" dirty="0">
              <a:solidFill>
                <a:srgbClr val="000000"/>
              </a:solidFill>
              <a:latin typeface="Tahoma"/>
            </a:endParaRPr>
          </a:p>
          <a:p>
            <a:pPr marL="334800" indent="-334440">
              <a:lnSpc>
                <a:spcPct val="9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en-GB" sz="3000" b="0" strike="noStrike" spc="-1" dirty="0">
                <a:solidFill>
                  <a:srgbClr val="000000"/>
                </a:solidFill>
                <a:latin typeface="Tahoma"/>
              </a:rPr>
              <a:t>In </a:t>
            </a:r>
            <a:r>
              <a:rPr lang="en-GB" sz="3000" b="0" strike="noStrike" spc="-1" dirty="0" err="1">
                <a:solidFill>
                  <a:srgbClr val="000000"/>
                </a:solidFill>
                <a:latin typeface="Tahoma"/>
              </a:rPr>
              <a:t>questi</a:t>
            </a:r>
            <a:r>
              <a:rPr lang="en-GB" sz="3000" b="0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3000" b="0" strike="noStrike" spc="-1" dirty="0" err="1">
                <a:solidFill>
                  <a:srgbClr val="000000"/>
                </a:solidFill>
                <a:latin typeface="Tahoma"/>
              </a:rPr>
              <a:t>romanzi</a:t>
            </a:r>
            <a:r>
              <a:rPr lang="en-GB" sz="3000" b="0" strike="noStrike" spc="-1" dirty="0">
                <a:solidFill>
                  <a:srgbClr val="000000"/>
                </a:solidFill>
                <a:latin typeface="Tahoma"/>
              </a:rPr>
              <a:t> compare </a:t>
            </a:r>
            <a:r>
              <a:rPr lang="en-GB" sz="3000" b="0" strike="noStrike" spc="-1" dirty="0" err="1">
                <a:solidFill>
                  <a:srgbClr val="000000"/>
                </a:solidFill>
                <a:latin typeface="Tahoma"/>
              </a:rPr>
              <a:t>anche</a:t>
            </a:r>
            <a:r>
              <a:rPr lang="en-GB" sz="3000" b="0" strike="noStrike" spc="-1" dirty="0">
                <a:solidFill>
                  <a:srgbClr val="000000"/>
                </a:solidFill>
                <a:latin typeface="Tahoma"/>
              </a:rPr>
              <a:t> per la prima </a:t>
            </a:r>
            <a:r>
              <a:rPr lang="en-GB" sz="3000" b="0" strike="noStrike" spc="-1" dirty="0" err="1">
                <a:solidFill>
                  <a:srgbClr val="000000"/>
                </a:solidFill>
                <a:latin typeface="Tahoma"/>
              </a:rPr>
              <a:t>volta</a:t>
            </a:r>
            <a:r>
              <a:rPr lang="en-GB" sz="3000" b="0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3000" b="0" strike="noStrike" spc="-1" dirty="0" err="1">
                <a:solidFill>
                  <a:srgbClr val="000000"/>
                </a:solidFill>
                <a:latin typeface="Tahoma"/>
              </a:rPr>
              <a:t>il</a:t>
            </a:r>
            <a:r>
              <a:rPr lang="en-GB" sz="3000" b="0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3000" b="0" strike="noStrike" spc="-1" dirty="0" err="1">
                <a:solidFill>
                  <a:srgbClr val="000000"/>
                </a:solidFill>
                <a:latin typeface="Tahoma"/>
              </a:rPr>
              <a:t>termine</a:t>
            </a:r>
            <a:r>
              <a:rPr lang="en-GB" sz="3000" b="0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3000" b="1" strike="noStrike" spc="-1" dirty="0" err="1">
                <a:solidFill>
                  <a:srgbClr val="000000"/>
                </a:solidFill>
                <a:latin typeface="Tahoma"/>
              </a:rPr>
              <a:t>Robotica</a:t>
            </a:r>
            <a:endParaRPr lang="en-GB" sz="3000" b="0" strike="noStrike" spc="-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82" name="TextShape 3"/>
          <p:cNvSpPr txBox="1"/>
          <p:nvPr/>
        </p:nvSpPr>
        <p:spPr>
          <a:xfrm>
            <a:off x="6781680" y="6324480"/>
            <a:ext cx="1896840" cy="455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B2AD5B2E-8735-4E21-859F-52355ACBA6ED}" type="slidenum">
              <a:rPr lang="it-IT" sz="1400" b="0" strike="noStrike" spc="-1">
                <a:solidFill>
                  <a:srgbClr val="000000"/>
                </a:solidFill>
                <a:latin typeface="Tahoma"/>
              </a:rPr>
              <a:pPr algn="r">
                <a:lnSpc>
                  <a:spcPct val="100000"/>
                </a:lnSpc>
              </a:pPr>
              <a:t>7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5" name="Line 4"/>
          <p:cNvSpPr/>
          <p:nvPr/>
        </p:nvSpPr>
        <p:spPr>
          <a:xfrm>
            <a:off x="684000" y="1125360"/>
            <a:ext cx="7777080" cy="0"/>
          </a:xfrm>
          <a:prstGeom prst="line">
            <a:avLst/>
          </a:prstGeom>
          <a:ln w="6336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900000" y="404640"/>
            <a:ext cx="7343280" cy="6570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5000"/>
              </a:lnSpc>
            </a:pPr>
            <a:r>
              <a:rPr lang="en-GB" sz="3600" b="1" strike="noStrike" spc="-1">
                <a:solidFill>
                  <a:srgbClr val="333399"/>
                </a:solidFill>
                <a:latin typeface="Tahoma"/>
              </a:rPr>
              <a:t>Le Leggi della Robotica</a:t>
            </a:r>
            <a:endParaRPr lang="en-GB" sz="36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84" name="TextShape 2"/>
          <p:cNvSpPr txBox="1"/>
          <p:nvPr/>
        </p:nvSpPr>
        <p:spPr>
          <a:xfrm>
            <a:off x="6781680" y="6324480"/>
            <a:ext cx="1896840" cy="455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7D8E6DDF-CDBB-4DD1-8A1B-B6F7E91B9B7D}" type="slidenum">
              <a:rPr lang="it-IT" sz="1400" b="0" strike="noStrike" spc="-1">
                <a:solidFill>
                  <a:srgbClr val="000000"/>
                </a:solidFill>
                <a:latin typeface="Tahoma"/>
              </a:rPr>
              <a:pPr algn="r">
                <a:lnSpc>
                  <a:spcPct val="100000"/>
                </a:lnSpc>
              </a:pPr>
              <a:t>8</a:t>
            </a:fld>
            <a:endParaRPr lang="it-IT" sz="1400" b="0" strike="noStrike" spc="-1">
              <a:latin typeface="Times New Roman"/>
            </a:endParaRPr>
          </a:p>
        </p:txBody>
      </p:sp>
      <p:pic>
        <p:nvPicPr>
          <p:cNvPr id="185" name="TreLeggiRobotica.mp4"/>
          <p:cNvPicPr/>
          <p:nvPr/>
        </p:nvPicPr>
        <p:blipFill>
          <a:blip r:embed="rId2" cstate="print"/>
          <a:stretch/>
        </p:blipFill>
        <p:spPr>
          <a:xfrm>
            <a:off x="3187440" y="1484640"/>
            <a:ext cx="2984400" cy="3816000"/>
          </a:xfrm>
          <a:prstGeom prst="rect">
            <a:avLst/>
          </a:prstGeom>
          <a:ln w="9360">
            <a:noFill/>
          </a:ln>
        </p:spPr>
      </p:pic>
      <p:sp>
        <p:nvSpPr>
          <p:cNvPr id="186" name="CustomShape 3"/>
          <p:cNvSpPr/>
          <p:nvPr/>
        </p:nvSpPr>
        <p:spPr>
          <a:xfrm>
            <a:off x="1979640" y="5589360"/>
            <a:ext cx="5472360" cy="4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78000"/>
              </a:lnSpc>
            </a:pPr>
            <a:r>
              <a:rPr lang="it-IT" sz="2800" b="0" strike="noStrike" spc="-1" dirty="0">
                <a:solidFill>
                  <a:srgbClr val="333399"/>
                </a:solidFill>
                <a:latin typeface="Tahoma"/>
                <a:ea typeface="Tahoma"/>
              </a:rPr>
              <a:t>Dal film “</a:t>
            </a:r>
            <a:r>
              <a:rPr lang="it-IT" sz="2800" b="1" u="sng" strike="noStrike" spc="-1" dirty="0">
                <a:solidFill>
                  <a:srgbClr val="CCCCFF"/>
                </a:solidFill>
                <a:uFillTx/>
                <a:latin typeface="Tahoma"/>
                <a:ea typeface="Tahoma"/>
                <a:hlinkClick r:id="rId3"/>
              </a:rPr>
              <a:t>L’uomo bicentenario</a:t>
            </a:r>
            <a:r>
              <a:rPr lang="it-IT" sz="2800" b="0" strike="noStrike" spc="-1" dirty="0">
                <a:solidFill>
                  <a:srgbClr val="333399"/>
                </a:solidFill>
                <a:latin typeface="Tahoma"/>
                <a:ea typeface="Tahoma"/>
              </a:rPr>
              <a:t>”</a:t>
            </a:r>
            <a:endParaRPr lang="it-IT" sz="2800" b="0" strike="noStrike" spc="-1" dirty="0">
              <a:latin typeface="Arial"/>
            </a:endParaRPr>
          </a:p>
        </p:txBody>
      </p:sp>
      <p:sp>
        <p:nvSpPr>
          <p:cNvPr id="6" name="Line 4"/>
          <p:cNvSpPr/>
          <p:nvPr/>
        </p:nvSpPr>
        <p:spPr>
          <a:xfrm>
            <a:off x="684000" y="1125360"/>
            <a:ext cx="7777080" cy="0"/>
          </a:xfrm>
          <a:prstGeom prst="line">
            <a:avLst/>
          </a:prstGeom>
          <a:ln w="6336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6" dur="1" fill="hold"/>
                                        <p:tgtEl>
                                          <p:spTgt spid="1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7" restart="whenNotActive" fill="hold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childTnLst>
                  <p:par>
                    <p:cTn id="8" fill="hold">
                      <p:stCondLst>
                        <p:cond evt="onClick" delay="0">
                          <p:tgtEl>
                            <p:spTgt spid="185"/>
                          </p:tgtEl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900000" y="404640"/>
            <a:ext cx="7343280" cy="6570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5000"/>
              </a:lnSpc>
            </a:pPr>
            <a:r>
              <a:rPr lang="en-GB" sz="3600" b="1" strike="noStrike" spc="-1" dirty="0">
                <a:solidFill>
                  <a:srgbClr val="333399"/>
                </a:solidFill>
                <a:latin typeface="Tahoma"/>
              </a:rPr>
              <a:t>Le </a:t>
            </a:r>
            <a:r>
              <a:rPr lang="en-GB" sz="3600" b="1" strike="noStrike" spc="-1" dirty="0" err="1">
                <a:solidFill>
                  <a:srgbClr val="333399"/>
                </a:solidFill>
                <a:latin typeface="Tahoma"/>
              </a:rPr>
              <a:t>Leggi</a:t>
            </a:r>
            <a:r>
              <a:rPr lang="en-GB" sz="3600" b="1" strike="noStrike" spc="-1" dirty="0">
                <a:solidFill>
                  <a:srgbClr val="333399"/>
                </a:solidFill>
                <a:latin typeface="Tahoma"/>
              </a:rPr>
              <a:t> </a:t>
            </a:r>
            <a:r>
              <a:rPr lang="en-GB" sz="3600" b="1" strike="noStrike" spc="-1" dirty="0" err="1">
                <a:solidFill>
                  <a:srgbClr val="333399"/>
                </a:solidFill>
                <a:latin typeface="Tahoma"/>
              </a:rPr>
              <a:t>della</a:t>
            </a:r>
            <a:r>
              <a:rPr lang="en-GB" sz="3600" b="1" strike="noStrike" spc="-1" dirty="0">
                <a:solidFill>
                  <a:srgbClr val="333399"/>
                </a:solidFill>
                <a:latin typeface="Tahoma"/>
              </a:rPr>
              <a:t> </a:t>
            </a:r>
            <a:r>
              <a:rPr lang="en-GB" sz="3600" b="1" strike="noStrike" spc="-1" dirty="0" err="1">
                <a:solidFill>
                  <a:srgbClr val="333399"/>
                </a:solidFill>
                <a:latin typeface="Tahoma"/>
              </a:rPr>
              <a:t>Robotica</a:t>
            </a:r>
            <a:endParaRPr lang="en-GB" sz="36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88" name="TextShape 2"/>
          <p:cNvSpPr txBox="1"/>
          <p:nvPr/>
        </p:nvSpPr>
        <p:spPr>
          <a:xfrm>
            <a:off x="826920" y="1557360"/>
            <a:ext cx="7561080" cy="46080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>
            <a:noAutofit/>
          </a:bodyPr>
          <a:lstStyle/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en-GB" sz="2600" b="0" strike="noStrike" spc="-1" dirty="0">
                <a:solidFill>
                  <a:srgbClr val="000000"/>
                </a:solidFill>
                <a:latin typeface="Tahoma"/>
              </a:rPr>
              <a:t>Prima </a:t>
            </a:r>
            <a:r>
              <a:rPr lang="en-GB" sz="2600" b="0" strike="noStrike" spc="-1" dirty="0" err="1">
                <a:solidFill>
                  <a:srgbClr val="000000"/>
                </a:solidFill>
                <a:latin typeface="Tahoma"/>
              </a:rPr>
              <a:t>legge</a:t>
            </a:r>
            <a:r>
              <a:rPr lang="en-GB" sz="2600" b="0" strike="noStrike" spc="-1" dirty="0">
                <a:solidFill>
                  <a:srgbClr val="000000"/>
                </a:solidFill>
                <a:latin typeface="Tahoma"/>
              </a:rPr>
              <a:t>: </a:t>
            </a:r>
            <a:r>
              <a:rPr lang="en-GB" sz="2600" b="0" i="1" strike="noStrike" spc="-1" dirty="0">
                <a:solidFill>
                  <a:srgbClr val="000000"/>
                </a:solidFill>
                <a:latin typeface="Tahoma"/>
              </a:rPr>
              <a:t>Un robot non </a:t>
            </a:r>
            <a:r>
              <a:rPr lang="en-GB" sz="2600" b="0" i="1" strike="noStrike" spc="-1" dirty="0" err="1">
                <a:solidFill>
                  <a:srgbClr val="000000"/>
                </a:solidFill>
                <a:latin typeface="Tahoma"/>
              </a:rPr>
              <a:t>può</a:t>
            </a:r>
            <a:r>
              <a:rPr lang="en-GB" sz="2600" b="0" i="1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2600" b="0" i="1" strike="noStrike" spc="-1" dirty="0" err="1">
                <a:solidFill>
                  <a:srgbClr val="000000"/>
                </a:solidFill>
                <a:latin typeface="Tahoma"/>
              </a:rPr>
              <a:t>recar</a:t>
            </a:r>
            <a:r>
              <a:rPr lang="en-GB" sz="2600" b="0" i="1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2600" b="0" i="1" strike="noStrike" spc="-1" dirty="0" err="1">
                <a:solidFill>
                  <a:srgbClr val="000000"/>
                </a:solidFill>
                <a:latin typeface="Tahoma"/>
              </a:rPr>
              <a:t>danno</a:t>
            </a:r>
            <a:r>
              <a:rPr lang="en-GB" sz="2600" b="0" i="1" strike="noStrike" spc="-1" dirty="0">
                <a:solidFill>
                  <a:srgbClr val="000000"/>
                </a:solidFill>
                <a:latin typeface="Tahoma"/>
              </a:rPr>
              <a:t> a un </a:t>
            </a:r>
            <a:r>
              <a:rPr lang="en-GB" sz="2600" b="0" i="1" strike="noStrike" spc="-1" dirty="0" err="1">
                <a:solidFill>
                  <a:srgbClr val="000000"/>
                </a:solidFill>
                <a:latin typeface="Tahoma"/>
              </a:rPr>
              <a:t>essere</a:t>
            </a:r>
            <a:r>
              <a:rPr lang="en-GB" sz="2600" b="0" i="1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2600" b="0" i="1" strike="noStrike" spc="-1" dirty="0" err="1">
                <a:solidFill>
                  <a:srgbClr val="000000"/>
                </a:solidFill>
                <a:latin typeface="Tahoma"/>
              </a:rPr>
              <a:t>umano</a:t>
            </a:r>
            <a:r>
              <a:rPr lang="en-GB" sz="2600" b="0" i="1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2600" b="0" i="1" strike="noStrike" spc="-1" dirty="0" err="1">
                <a:solidFill>
                  <a:srgbClr val="000000"/>
                </a:solidFill>
                <a:latin typeface="Tahoma"/>
              </a:rPr>
              <a:t>né</a:t>
            </a:r>
            <a:r>
              <a:rPr lang="en-GB" sz="2600" b="0" i="1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2600" b="0" i="1" strike="noStrike" spc="-1" dirty="0" err="1">
                <a:solidFill>
                  <a:srgbClr val="000000"/>
                </a:solidFill>
                <a:latin typeface="Tahoma"/>
              </a:rPr>
              <a:t>può</a:t>
            </a:r>
            <a:r>
              <a:rPr lang="en-GB" sz="2600" b="0" i="1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2600" b="0" i="1" strike="noStrike" spc="-1" dirty="0" err="1">
                <a:solidFill>
                  <a:srgbClr val="000000"/>
                </a:solidFill>
                <a:latin typeface="Tahoma"/>
              </a:rPr>
              <a:t>permettere</a:t>
            </a:r>
            <a:r>
              <a:rPr lang="en-GB" sz="2600" b="0" i="1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2600" b="0" i="1" strike="noStrike" spc="-1" dirty="0" err="1">
                <a:solidFill>
                  <a:srgbClr val="000000"/>
                </a:solidFill>
                <a:latin typeface="Tahoma"/>
              </a:rPr>
              <a:t>che</a:t>
            </a:r>
            <a:r>
              <a:rPr lang="en-GB" sz="2600" b="0" i="1" strike="noStrike" spc="-1" dirty="0">
                <a:solidFill>
                  <a:srgbClr val="000000"/>
                </a:solidFill>
                <a:latin typeface="Tahoma"/>
              </a:rPr>
              <a:t>, a </a:t>
            </a:r>
            <a:r>
              <a:rPr lang="en-GB" sz="2600" b="0" i="1" strike="noStrike" spc="-1" dirty="0" err="1">
                <a:solidFill>
                  <a:srgbClr val="000000"/>
                </a:solidFill>
                <a:latin typeface="Tahoma"/>
              </a:rPr>
              <a:t>causa</a:t>
            </a:r>
            <a:r>
              <a:rPr lang="en-GB" sz="2600" b="0" i="1" strike="noStrike" spc="-1" dirty="0">
                <a:solidFill>
                  <a:srgbClr val="000000"/>
                </a:solidFill>
                <a:latin typeface="Tahoma"/>
              </a:rPr>
              <a:t> del </a:t>
            </a:r>
            <a:r>
              <a:rPr lang="en-GB" sz="2600" b="0" i="1" strike="noStrike" spc="-1" dirty="0" err="1">
                <a:solidFill>
                  <a:srgbClr val="000000"/>
                </a:solidFill>
                <a:latin typeface="Tahoma"/>
              </a:rPr>
              <a:t>proprio</a:t>
            </a:r>
            <a:r>
              <a:rPr lang="en-GB" sz="2600" b="0" i="1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2600" b="0" i="1" strike="noStrike" spc="-1" dirty="0" err="1">
                <a:solidFill>
                  <a:srgbClr val="000000"/>
                </a:solidFill>
                <a:latin typeface="Tahoma"/>
              </a:rPr>
              <a:t>mancato</a:t>
            </a:r>
            <a:r>
              <a:rPr lang="en-GB" sz="2600" b="0" i="1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2600" b="0" i="1" strike="noStrike" spc="-1" dirty="0" err="1">
                <a:solidFill>
                  <a:srgbClr val="000000"/>
                </a:solidFill>
                <a:latin typeface="Tahoma"/>
              </a:rPr>
              <a:t>intervento</a:t>
            </a:r>
            <a:r>
              <a:rPr lang="en-GB" sz="2600" b="0" i="1" strike="noStrike" spc="-1" dirty="0">
                <a:solidFill>
                  <a:srgbClr val="000000"/>
                </a:solidFill>
                <a:latin typeface="Tahoma"/>
              </a:rPr>
              <a:t>, un </a:t>
            </a:r>
            <a:r>
              <a:rPr lang="en-GB" sz="2600" b="0" i="1" strike="noStrike" spc="-1" dirty="0" err="1">
                <a:solidFill>
                  <a:srgbClr val="000000"/>
                </a:solidFill>
                <a:latin typeface="Tahoma"/>
              </a:rPr>
              <a:t>essere</a:t>
            </a:r>
            <a:r>
              <a:rPr lang="en-GB" sz="2600" b="0" i="1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2600" b="0" i="1" strike="noStrike" spc="-1" dirty="0" err="1">
                <a:solidFill>
                  <a:srgbClr val="000000"/>
                </a:solidFill>
                <a:latin typeface="Tahoma"/>
              </a:rPr>
              <a:t>umano</a:t>
            </a:r>
            <a:r>
              <a:rPr lang="en-GB" sz="2600" b="0" i="1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2600" b="0" i="1" strike="noStrike" spc="-1" dirty="0" err="1">
                <a:solidFill>
                  <a:srgbClr val="000000"/>
                </a:solidFill>
                <a:latin typeface="Tahoma"/>
              </a:rPr>
              <a:t>riceva</a:t>
            </a:r>
            <a:r>
              <a:rPr lang="en-GB" sz="2600" b="0" i="1" strike="noStrike" spc="-1" dirty="0">
                <a:solidFill>
                  <a:srgbClr val="000000"/>
                </a:solidFill>
                <a:latin typeface="Tahoma"/>
              </a:rPr>
              <a:t> un </a:t>
            </a:r>
            <a:r>
              <a:rPr lang="en-GB" sz="2600" b="0" i="1" strike="noStrike" spc="-1" dirty="0" err="1">
                <a:solidFill>
                  <a:srgbClr val="000000"/>
                </a:solidFill>
                <a:latin typeface="Tahoma"/>
              </a:rPr>
              <a:t>danno</a:t>
            </a:r>
            <a:endParaRPr lang="en-GB" sz="2600" b="0" strike="noStrike" spc="-1" dirty="0">
              <a:solidFill>
                <a:srgbClr val="000000"/>
              </a:solidFill>
              <a:latin typeface="Tahoma"/>
            </a:endParaRP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en-GB" sz="2600" b="0" strike="noStrike" spc="-1" dirty="0" err="1">
                <a:solidFill>
                  <a:srgbClr val="000000"/>
                </a:solidFill>
                <a:latin typeface="Tahoma"/>
              </a:rPr>
              <a:t>Seconda</a:t>
            </a:r>
            <a:r>
              <a:rPr lang="en-GB" sz="2600" b="0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2600" b="0" strike="noStrike" spc="-1" dirty="0" err="1">
                <a:solidFill>
                  <a:srgbClr val="000000"/>
                </a:solidFill>
                <a:latin typeface="Tahoma"/>
              </a:rPr>
              <a:t>legge</a:t>
            </a:r>
            <a:r>
              <a:rPr lang="en-GB" sz="2600" b="0" strike="noStrike" spc="-1" dirty="0">
                <a:solidFill>
                  <a:srgbClr val="000000"/>
                </a:solidFill>
                <a:latin typeface="Tahoma"/>
              </a:rPr>
              <a:t>: </a:t>
            </a:r>
            <a:r>
              <a:rPr lang="en-GB" sz="2600" b="0" i="1" strike="noStrike" spc="-1" dirty="0">
                <a:solidFill>
                  <a:srgbClr val="000000"/>
                </a:solidFill>
                <a:latin typeface="Tahoma"/>
              </a:rPr>
              <a:t>Un robot </a:t>
            </a:r>
            <a:r>
              <a:rPr lang="en-GB" sz="2600" b="0" i="1" strike="noStrike" spc="-1" dirty="0" err="1">
                <a:solidFill>
                  <a:srgbClr val="000000"/>
                </a:solidFill>
                <a:latin typeface="Tahoma"/>
              </a:rPr>
              <a:t>deve</a:t>
            </a:r>
            <a:r>
              <a:rPr lang="en-GB" sz="2600" b="0" i="1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2600" b="0" i="1" strike="noStrike" spc="-1" dirty="0" err="1">
                <a:solidFill>
                  <a:srgbClr val="000000"/>
                </a:solidFill>
                <a:latin typeface="Tahoma"/>
              </a:rPr>
              <a:t>obbedire</a:t>
            </a:r>
            <a:r>
              <a:rPr lang="en-GB" sz="2600" b="0" i="1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2600" b="0" i="1" strike="noStrike" spc="-1" dirty="0" err="1">
                <a:solidFill>
                  <a:srgbClr val="000000"/>
                </a:solidFill>
                <a:latin typeface="Tahoma"/>
              </a:rPr>
              <a:t>agli</a:t>
            </a:r>
            <a:r>
              <a:rPr lang="en-GB" sz="2600" b="0" i="1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2600" b="0" i="1" strike="noStrike" spc="-1" dirty="0" err="1">
                <a:solidFill>
                  <a:srgbClr val="000000"/>
                </a:solidFill>
                <a:latin typeface="Tahoma"/>
              </a:rPr>
              <a:t>ordini</a:t>
            </a:r>
            <a:r>
              <a:rPr lang="en-GB" sz="2600" b="0" i="1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2600" b="0" i="1" strike="noStrike" spc="-1" dirty="0" err="1">
                <a:solidFill>
                  <a:srgbClr val="000000"/>
                </a:solidFill>
                <a:latin typeface="Tahoma"/>
              </a:rPr>
              <a:t>impartiti</a:t>
            </a:r>
            <a:r>
              <a:rPr lang="en-GB" sz="2600" b="0" i="1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2600" b="0" i="1" strike="noStrike" spc="-1" dirty="0" err="1">
                <a:solidFill>
                  <a:srgbClr val="000000"/>
                </a:solidFill>
                <a:latin typeface="Tahoma"/>
              </a:rPr>
              <a:t>dagli</a:t>
            </a:r>
            <a:r>
              <a:rPr lang="en-GB" sz="2600" b="0" i="1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2600" b="0" i="1" strike="noStrike" spc="-1" dirty="0" err="1">
                <a:solidFill>
                  <a:srgbClr val="000000"/>
                </a:solidFill>
                <a:latin typeface="Tahoma"/>
              </a:rPr>
              <a:t>esseri</a:t>
            </a:r>
            <a:r>
              <a:rPr lang="en-GB" sz="2600" b="0" i="1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2600" b="0" i="1" strike="noStrike" spc="-1" dirty="0" err="1">
                <a:solidFill>
                  <a:srgbClr val="000000"/>
                </a:solidFill>
                <a:latin typeface="Tahoma"/>
              </a:rPr>
              <a:t>umani</a:t>
            </a:r>
            <a:r>
              <a:rPr lang="en-GB" sz="2600" b="0" i="1" strike="noStrike" spc="-1" dirty="0">
                <a:solidFill>
                  <a:srgbClr val="000000"/>
                </a:solidFill>
                <a:latin typeface="Tahoma"/>
              </a:rPr>
              <a:t>, </a:t>
            </a:r>
            <a:r>
              <a:rPr lang="en-GB" sz="2600" b="0" i="1" strike="noStrike" spc="-1" dirty="0" err="1">
                <a:solidFill>
                  <a:srgbClr val="000000"/>
                </a:solidFill>
                <a:latin typeface="Tahoma"/>
              </a:rPr>
              <a:t>purché</a:t>
            </a:r>
            <a:r>
              <a:rPr lang="en-GB" sz="2600" b="0" i="1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2600" b="0" i="1" strike="noStrike" spc="-1" dirty="0" err="1">
                <a:solidFill>
                  <a:srgbClr val="000000"/>
                </a:solidFill>
                <a:latin typeface="Tahoma"/>
              </a:rPr>
              <a:t>tali</a:t>
            </a:r>
            <a:r>
              <a:rPr lang="en-GB" sz="2600" b="0" i="1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2600" b="0" i="1" strike="noStrike" spc="-1" dirty="0" err="1">
                <a:solidFill>
                  <a:srgbClr val="000000"/>
                </a:solidFill>
                <a:latin typeface="Tahoma"/>
              </a:rPr>
              <a:t>ordini</a:t>
            </a:r>
            <a:r>
              <a:rPr lang="en-GB" sz="2600" b="0" i="1" strike="noStrike" spc="-1" dirty="0">
                <a:solidFill>
                  <a:srgbClr val="000000"/>
                </a:solidFill>
                <a:latin typeface="Tahoma"/>
              </a:rPr>
              <a:t> non </a:t>
            </a:r>
            <a:r>
              <a:rPr lang="en-GB" sz="2600" b="0" i="1" strike="noStrike" spc="-1" dirty="0" err="1">
                <a:solidFill>
                  <a:srgbClr val="000000"/>
                </a:solidFill>
                <a:latin typeface="Tahoma"/>
              </a:rPr>
              <a:t>contravvengano</a:t>
            </a:r>
            <a:r>
              <a:rPr lang="en-GB" sz="2600" b="0" i="1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2600" b="0" i="1" strike="noStrike" spc="-1" dirty="0" err="1">
                <a:solidFill>
                  <a:srgbClr val="000000"/>
                </a:solidFill>
                <a:latin typeface="Tahoma"/>
              </a:rPr>
              <a:t>alla</a:t>
            </a:r>
            <a:r>
              <a:rPr lang="en-GB" sz="2600" b="0" i="1" strike="noStrike" spc="-1" dirty="0">
                <a:solidFill>
                  <a:srgbClr val="000000"/>
                </a:solidFill>
                <a:latin typeface="Tahoma"/>
              </a:rPr>
              <a:t> Prima </a:t>
            </a:r>
            <a:r>
              <a:rPr lang="en-GB" sz="2600" b="0" i="1" strike="noStrike" spc="-1" dirty="0" err="1">
                <a:solidFill>
                  <a:srgbClr val="000000"/>
                </a:solidFill>
                <a:latin typeface="Tahoma"/>
              </a:rPr>
              <a:t>Legge</a:t>
            </a:r>
            <a:endParaRPr lang="en-GB" sz="2600" b="0" strike="noStrike" spc="-1" dirty="0">
              <a:solidFill>
                <a:srgbClr val="000000"/>
              </a:solidFill>
              <a:latin typeface="Tahoma"/>
            </a:endParaRPr>
          </a:p>
          <a:p>
            <a:pPr marL="334800" indent="-334440">
              <a:lnSpc>
                <a:spcPct val="105000"/>
              </a:lnSpc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en-GB" sz="2600" b="0" strike="noStrike" spc="-1" dirty="0" err="1">
                <a:solidFill>
                  <a:srgbClr val="000000"/>
                </a:solidFill>
                <a:latin typeface="Tahoma"/>
              </a:rPr>
              <a:t>Terza</a:t>
            </a:r>
            <a:r>
              <a:rPr lang="en-GB" sz="2600" b="0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2600" b="0" strike="noStrike" spc="-1" dirty="0" err="1">
                <a:solidFill>
                  <a:srgbClr val="000000"/>
                </a:solidFill>
                <a:latin typeface="Tahoma"/>
              </a:rPr>
              <a:t>legge</a:t>
            </a:r>
            <a:r>
              <a:rPr lang="en-GB" sz="2600" b="0" strike="noStrike" spc="-1" dirty="0">
                <a:solidFill>
                  <a:srgbClr val="000000"/>
                </a:solidFill>
                <a:latin typeface="Tahoma"/>
              </a:rPr>
              <a:t>: </a:t>
            </a:r>
            <a:r>
              <a:rPr lang="en-GB" sz="2600" b="0" i="1" strike="noStrike" spc="-1" dirty="0">
                <a:solidFill>
                  <a:srgbClr val="000000"/>
                </a:solidFill>
                <a:latin typeface="Tahoma"/>
              </a:rPr>
              <a:t>Un robot </a:t>
            </a:r>
            <a:r>
              <a:rPr lang="en-GB" sz="2600" b="0" i="1" strike="noStrike" spc="-1" dirty="0" err="1">
                <a:solidFill>
                  <a:srgbClr val="000000"/>
                </a:solidFill>
                <a:latin typeface="Tahoma"/>
              </a:rPr>
              <a:t>deve</a:t>
            </a:r>
            <a:r>
              <a:rPr lang="en-GB" sz="2600" b="0" i="1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2600" b="0" i="1" strike="noStrike" spc="-1" dirty="0" err="1">
                <a:solidFill>
                  <a:srgbClr val="000000"/>
                </a:solidFill>
                <a:latin typeface="Tahoma"/>
              </a:rPr>
              <a:t>proteggere</a:t>
            </a:r>
            <a:r>
              <a:rPr lang="en-GB" sz="2600" b="0" i="1" strike="noStrike" spc="-1" dirty="0">
                <a:solidFill>
                  <a:srgbClr val="000000"/>
                </a:solidFill>
                <a:latin typeface="Tahoma"/>
              </a:rPr>
              <a:t> la </a:t>
            </a:r>
            <a:r>
              <a:rPr lang="en-GB" sz="2600" b="0" i="1" strike="noStrike" spc="-1" dirty="0" err="1">
                <a:solidFill>
                  <a:srgbClr val="000000"/>
                </a:solidFill>
                <a:latin typeface="Tahoma"/>
              </a:rPr>
              <a:t>propria</a:t>
            </a:r>
            <a:r>
              <a:rPr lang="en-GB" sz="2600" b="0" i="1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2600" b="0" i="1" strike="noStrike" spc="-1" dirty="0" err="1">
                <a:solidFill>
                  <a:srgbClr val="000000"/>
                </a:solidFill>
                <a:latin typeface="Tahoma"/>
              </a:rPr>
              <a:t>esistenza</a:t>
            </a:r>
            <a:r>
              <a:rPr lang="en-GB" sz="2600" b="0" i="1" strike="noStrike" spc="-1" dirty="0">
                <a:solidFill>
                  <a:srgbClr val="000000"/>
                </a:solidFill>
                <a:latin typeface="Tahoma"/>
              </a:rPr>
              <a:t>, </a:t>
            </a:r>
            <a:r>
              <a:rPr lang="en-GB" sz="2600" b="0" i="1" strike="noStrike" spc="-1" dirty="0" err="1">
                <a:solidFill>
                  <a:srgbClr val="000000"/>
                </a:solidFill>
                <a:latin typeface="Tahoma"/>
              </a:rPr>
              <a:t>purché</a:t>
            </a:r>
            <a:r>
              <a:rPr lang="en-GB" sz="2600" b="0" i="1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2600" b="0" i="1" strike="noStrike" spc="-1" dirty="0" err="1">
                <a:solidFill>
                  <a:srgbClr val="000000"/>
                </a:solidFill>
                <a:latin typeface="Tahoma"/>
              </a:rPr>
              <a:t>questa</a:t>
            </a:r>
            <a:r>
              <a:rPr lang="en-GB" sz="2600" b="0" i="1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2600" b="0" i="1" strike="noStrike" spc="-1" dirty="0" err="1">
                <a:solidFill>
                  <a:srgbClr val="000000"/>
                </a:solidFill>
                <a:latin typeface="Tahoma"/>
              </a:rPr>
              <a:t>autodifesa</a:t>
            </a:r>
            <a:r>
              <a:rPr lang="en-GB" sz="2600" b="0" i="1" strike="noStrike" spc="-1" dirty="0">
                <a:solidFill>
                  <a:srgbClr val="000000"/>
                </a:solidFill>
                <a:latin typeface="Tahoma"/>
              </a:rPr>
              <a:t> non </a:t>
            </a:r>
            <a:r>
              <a:rPr lang="en-GB" sz="2600" b="0" i="1" strike="noStrike" spc="-1" dirty="0" err="1">
                <a:solidFill>
                  <a:srgbClr val="000000"/>
                </a:solidFill>
                <a:latin typeface="Tahoma"/>
              </a:rPr>
              <a:t>contrasti</a:t>
            </a:r>
            <a:r>
              <a:rPr lang="en-GB" sz="2600" b="0" i="1" strike="noStrike" spc="-1" dirty="0">
                <a:solidFill>
                  <a:srgbClr val="000000"/>
                </a:solidFill>
                <a:latin typeface="Tahoma"/>
              </a:rPr>
              <a:t> con la Prima o con la </a:t>
            </a:r>
            <a:r>
              <a:rPr lang="en-GB" sz="2600" b="0" i="1" strike="noStrike" spc="-1" dirty="0" err="1">
                <a:solidFill>
                  <a:srgbClr val="000000"/>
                </a:solidFill>
                <a:latin typeface="Tahoma"/>
              </a:rPr>
              <a:t>Seconda</a:t>
            </a:r>
            <a:r>
              <a:rPr lang="en-GB" sz="2600" b="0" i="1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2600" b="0" i="1" strike="noStrike" spc="-1" dirty="0" err="1">
                <a:solidFill>
                  <a:srgbClr val="000000"/>
                </a:solidFill>
                <a:latin typeface="Tahoma"/>
              </a:rPr>
              <a:t>Legge</a:t>
            </a:r>
            <a:endParaRPr lang="en-GB" sz="2600" b="0" strike="noStrike" spc="-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89" name="TextShape 3"/>
          <p:cNvSpPr txBox="1"/>
          <p:nvPr/>
        </p:nvSpPr>
        <p:spPr>
          <a:xfrm>
            <a:off x="6781680" y="6324480"/>
            <a:ext cx="1896840" cy="455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8B2F140A-EB39-4625-8D5F-E904DA4A2850}" type="slidenum">
              <a:rPr lang="it-IT" sz="1400" b="0" strike="noStrike" spc="-1">
                <a:solidFill>
                  <a:srgbClr val="000000"/>
                </a:solidFill>
                <a:latin typeface="Tahoma"/>
              </a:rPr>
              <a:pPr algn="r">
                <a:lnSpc>
                  <a:spcPct val="100000"/>
                </a:lnSpc>
              </a:pPr>
              <a:t>9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5" name="Line 4"/>
          <p:cNvSpPr/>
          <p:nvPr/>
        </p:nvSpPr>
        <p:spPr>
          <a:xfrm>
            <a:off x="684000" y="1125360"/>
            <a:ext cx="7777080" cy="0"/>
          </a:xfrm>
          <a:prstGeom prst="line">
            <a:avLst/>
          </a:prstGeom>
          <a:ln w="6336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4768</TotalTime>
  <Words>2015</Words>
  <Application>Microsoft Office PowerPoint</Application>
  <PresentationFormat>Presentazione su schermo (4:3)</PresentationFormat>
  <Paragraphs>254</Paragraphs>
  <Slides>42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42</vt:i4>
      </vt:variant>
    </vt:vector>
  </HeadingPairs>
  <TitlesOfParts>
    <vt:vector size="44" baseType="lpstr">
      <vt:lpstr>Office Theme</vt:lpstr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Robotica@Scuola</dc:title>
  <dc:creator>Antonio</dc:creator>
  <dc:description>Rev. 0.1  -  2016</dc:description>
  <cp:lastModifiedBy>Admin</cp:lastModifiedBy>
  <cp:revision>515</cp:revision>
  <dcterms:modified xsi:type="dcterms:W3CDTF">2022-03-08T11:18:43Z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1</vt:i4>
  </property>
  <property fmtid="{D5CDD505-2E9C-101B-9397-08002B2CF9AE}" pid="7" name="Notes">
    <vt:i4>2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23</vt:i4>
  </property>
</Properties>
</file>