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44"/>
  </p:notesMasterIdLst>
  <p:sldIdLst>
    <p:sldId id="358" r:id="rId4"/>
    <p:sldId id="298" r:id="rId5"/>
    <p:sldId id="299" r:id="rId6"/>
    <p:sldId id="300" r:id="rId7"/>
    <p:sldId id="301" r:id="rId8"/>
    <p:sldId id="302" r:id="rId9"/>
    <p:sldId id="309" r:id="rId10"/>
    <p:sldId id="303" r:id="rId11"/>
    <p:sldId id="311" r:id="rId12"/>
    <p:sldId id="312" r:id="rId13"/>
    <p:sldId id="314" r:id="rId14"/>
    <p:sldId id="313" r:id="rId15"/>
    <p:sldId id="321" r:id="rId16"/>
    <p:sldId id="322" r:id="rId17"/>
    <p:sldId id="305" r:id="rId18"/>
    <p:sldId id="315" r:id="rId19"/>
    <p:sldId id="317" r:id="rId20"/>
    <p:sldId id="319" r:id="rId21"/>
    <p:sldId id="336" r:id="rId22"/>
    <p:sldId id="341" r:id="rId23"/>
    <p:sldId id="340" r:id="rId24"/>
    <p:sldId id="338" r:id="rId25"/>
    <p:sldId id="323" r:id="rId26"/>
    <p:sldId id="324" r:id="rId27"/>
    <p:sldId id="331" r:id="rId28"/>
    <p:sldId id="332" r:id="rId29"/>
    <p:sldId id="333" r:id="rId30"/>
    <p:sldId id="328" r:id="rId31"/>
    <p:sldId id="339" r:id="rId32"/>
    <p:sldId id="348" r:id="rId33"/>
    <p:sldId id="346" r:id="rId34"/>
    <p:sldId id="350" r:id="rId35"/>
    <p:sldId id="342" r:id="rId36"/>
    <p:sldId id="344" r:id="rId37"/>
    <p:sldId id="353" r:id="rId38"/>
    <p:sldId id="352" r:id="rId39"/>
    <p:sldId id="345" r:id="rId40"/>
    <p:sldId id="355" r:id="rId41"/>
    <p:sldId id="356" r:id="rId42"/>
    <p:sldId id="357" r:id="rId4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l" defTabSz="449263" rtl="0" eaLnBrk="0" fontAlgn="base" hangingPunct="0">
      <a:lnSpc>
        <a:spcPct val="8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CC3300"/>
    <a:srgbClr val="FFCC00"/>
    <a:srgbClr val="FF0000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712" autoAdjust="0"/>
  </p:normalViewPr>
  <p:slideViewPr>
    <p:cSldViewPr>
      <p:cViewPr varScale="1">
        <p:scale>
          <a:sx n="64" d="100"/>
          <a:sy n="64" d="100"/>
        </p:scale>
        <p:origin x="-1330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png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3.png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png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54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4F8B925-10F5-441D-ABA5-3B4EFC61A978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17E216-F1C4-40FE-8F4F-2CBA1E0D6BB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1A2A30-AF88-4529-BB83-12B08A39738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67538" y="219075"/>
            <a:ext cx="2170112" cy="59102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9075"/>
            <a:ext cx="6357938" cy="59102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31FAFF-7446-4821-A32A-825255D6DF4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0963" y="219075"/>
            <a:ext cx="7786687" cy="9715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5025" y="1604963"/>
            <a:ext cx="4035425" cy="452437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>
          <a:xfrm>
            <a:off x="323850" y="6324600"/>
            <a:ext cx="5918200" cy="4556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>
          <a:xfrm>
            <a:off x="6781800" y="6324600"/>
            <a:ext cx="1898650" cy="455613"/>
          </a:xfrm>
        </p:spPr>
        <p:txBody>
          <a:bodyPr/>
          <a:lstStyle>
            <a:lvl1pPr>
              <a:defRPr/>
            </a:lvl1pPr>
          </a:lstStyle>
          <a:p>
            <a:fld id="{E1D3BC7A-9D1E-4978-909E-98C488421715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E0C8EF-7783-4CED-8509-E144E77420D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9FBD39-B053-4DD8-958A-9429F287CBF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4290C4-99E8-4C91-8B6A-01E2324E6826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03CB8B-6FFA-438F-B692-A5A1DC21F4C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967880-5B44-4FF4-847E-5279B9CA2FDB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3F819E-C329-4E98-B39F-FA444B23FCDD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74B5E0-DCEA-4C43-B0CD-CC833B9EFA6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C759A5-3364-4D8F-9497-E4588C2A872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6F528D-854F-4A89-8369-B8B2DF597599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5C5E7A-22FB-41D4-8FBC-409E2E3EBADE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9BFC63-CABF-4551-B361-A3DFC0D147C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38938" y="1219200"/>
            <a:ext cx="2093912" cy="4906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129338" cy="4906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9E488D-2B0F-4D3E-947F-609B12E58843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F1015-384D-46C2-A06E-BEE6018A2A97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55D47F-8A0D-48E0-BFD0-93BFD4DCB085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147404-3F43-4084-B04A-C95365E27842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40ED1C-A0CC-40CC-8F29-44472A0B7A18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2E4137D-E952-44CC-8C37-2BD73892DAAB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9" name="Segnaposto data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3D4234-5313-42FE-84DA-41801D327158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3E4E1A-FEC3-4438-BAAA-95ECED83274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4AAF8A-48AE-467D-821A-9C0EDAE54114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4E1574-2794-47AA-9FA6-949AAB2B0B96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DB3E12C-4984-48A7-B63D-05A3652B7943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D89FFA-F179-4A94-9B1E-B82C0C198070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69C215-5121-46EF-BD55-B2FC195C57ED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3E4585-A0C1-4954-9D13-A10279654D4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FF20F0-9861-418A-A385-1C3CC22D8058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1E1E8F-2099-4FE4-BB41-8103D0CAD3BA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3AF9DD-3900-4698-8975-FBF63D67B201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A3409B5-9707-4F30-9286-24DFF85DECE0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F86EF4F-8740-451C-A568-B1A7B07CED7F}" type="slidenum">
              <a:rPr lang="en-GB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50963" y="219075"/>
            <a:ext cx="7786687" cy="97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23850" y="6324600"/>
            <a:ext cx="59182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324600"/>
            <a:ext cx="18986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fld id="{B4C5B77F-4DE9-40E5-B8AB-2CA05A1278B4}" type="slidenum">
              <a:rPr lang="en-GB"/>
              <a:pPr/>
              <a:t>‹N›</a:t>
            </a:fld>
            <a:endParaRPr lang="en-GB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404813"/>
            <a:ext cx="9005888" cy="1049337"/>
            <a:chOff x="0" y="255"/>
            <a:chExt cx="5673" cy="661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83" y="323"/>
              <a:ext cx="446" cy="297"/>
              <a:chOff x="183" y="323"/>
              <a:chExt cx="446" cy="297"/>
            </a:xfrm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83" y="323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423" y="323"/>
                <a:ext cx="207" cy="298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261" y="588"/>
              <a:ext cx="463" cy="297"/>
              <a:chOff x="261" y="588"/>
              <a:chExt cx="463" cy="297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61" y="588"/>
                <a:ext cx="266" cy="298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92" y="588"/>
                <a:ext cx="232" cy="298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542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400" y="255"/>
              <a:ext cx="20" cy="662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V="1">
              <a:off x="199" y="772"/>
              <a:ext cx="5475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p:txStyles>
    <p:titleStyle>
      <a:lvl1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36550" indent="-336550" algn="l" defTabSz="449263" rtl="0" fontAlgn="base">
        <a:lnSpc>
          <a:spcPct val="104000"/>
        </a:lnSpc>
        <a:spcBef>
          <a:spcPts val="8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fontAlgn="base">
        <a:lnSpc>
          <a:spcPct val="104000"/>
        </a:lnSpc>
        <a:spcBef>
          <a:spcPts val="7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4000"/>
        </a:lnSpc>
        <a:spcBef>
          <a:spcPts val="6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1600200"/>
            <a:ext cx="9005888" cy="1049338"/>
            <a:chOff x="0" y="1008"/>
            <a:chExt cx="5673" cy="661"/>
          </a:xfrm>
        </p:grpSpPr>
        <p:grpSp>
          <p:nvGrpSpPr>
            <p:cNvPr id="2050" name="Group 2"/>
            <p:cNvGrpSpPr>
              <a:grpSpLocks/>
            </p:cNvGrpSpPr>
            <p:nvPr/>
          </p:nvGrpSpPr>
          <p:grpSpPr bwMode="auto">
            <a:xfrm>
              <a:off x="183" y="1076"/>
              <a:ext cx="446" cy="297"/>
              <a:chOff x="183" y="1076"/>
              <a:chExt cx="446" cy="297"/>
            </a:xfrm>
          </p:grpSpPr>
          <p:sp>
            <p:nvSpPr>
              <p:cNvPr id="2051" name="Rectangle 3"/>
              <p:cNvSpPr>
                <a:spLocks noChangeArrowheads="1"/>
              </p:cNvSpPr>
              <p:nvPr/>
            </p:nvSpPr>
            <p:spPr bwMode="auto">
              <a:xfrm>
                <a:off x="183" y="1076"/>
                <a:ext cx="275" cy="298"/>
              </a:xfrm>
              <a:prstGeom prst="rect">
                <a:avLst/>
              </a:prstGeom>
              <a:solidFill>
                <a:srgbClr val="3333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423" y="1076"/>
                <a:ext cx="207" cy="298"/>
              </a:xfrm>
              <a:prstGeom prst="rect">
                <a:avLst/>
              </a:prstGeom>
              <a:gradFill rotWithShape="0">
                <a:gsLst>
                  <a:gs pos="0">
                    <a:srgbClr val="3333CC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053" name="Group 5"/>
            <p:cNvGrpSpPr>
              <a:grpSpLocks/>
            </p:cNvGrpSpPr>
            <p:nvPr/>
          </p:nvGrpSpPr>
          <p:grpSpPr bwMode="auto">
            <a:xfrm>
              <a:off x="261" y="1341"/>
              <a:ext cx="463" cy="297"/>
              <a:chOff x="261" y="1341"/>
              <a:chExt cx="463" cy="297"/>
            </a:xfrm>
          </p:grpSpPr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261" y="1341"/>
                <a:ext cx="266" cy="298"/>
              </a:xfrm>
              <a:prstGeom prst="rect">
                <a:avLst/>
              </a:prstGeom>
              <a:solidFill>
                <a:srgbClr val="FFCF0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92" y="1341"/>
                <a:ext cx="232" cy="298"/>
              </a:xfrm>
              <a:prstGeom prst="rect">
                <a:avLst/>
              </a:prstGeom>
              <a:gradFill rotWithShape="0">
                <a:gsLst>
                  <a:gs pos="0">
                    <a:srgbClr val="FFCF01"/>
                  </a:gs>
                  <a:gs pos="100000">
                    <a:srgbClr val="FFFFFF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0" y="1295"/>
              <a:ext cx="353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81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400" y="1008"/>
              <a:ext cx="20" cy="662"/>
            </a:xfrm>
            <a:prstGeom prst="rect">
              <a:avLst/>
            </a:prstGeom>
            <a:solidFill>
              <a:srgbClr val="1C1C1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 flipV="1">
              <a:off x="199" y="1524"/>
              <a:ext cx="5475" cy="35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FFFFFF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7660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990600" y="6248400"/>
            <a:ext cx="18986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1C1C1C"/>
              </a:buClr>
              <a:buFont typeface="Tahoma" pitchFamily="34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6248400"/>
            <a:ext cx="2889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1C1C1C"/>
              </a:buClr>
              <a:buFont typeface="Tahoma" pitchFamily="3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1C1C1C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248400"/>
            <a:ext cx="18986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1C1C1C"/>
              </a:buClr>
              <a:buFont typeface="Tahoma" pitchFamily="34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1C1C1C"/>
                </a:solidFill>
                <a:latin typeface="+mn-lt"/>
              </a:defRPr>
            </a:lvl1pPr>
          </a:lstStyle>
          <a:p>
            <a:fld id="{3F02E5D9-2D72-4F3E-B209-A09EB77E22AE}" type="slidenum">
              <a:rPr lang="en-GB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+mj-lt"/>
          <a:ea typeface="+mj-ea"/>
          <a:cs typeface="+mj-cs"/>
        </a:defRPr>
      </a:lvl1pPr>
      <a:lvl2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ahoma" pitchFamily="34" charset="0"/>
        <a:defRPr sz="2800" b="1">
          <a:solidFill>
            <a:srgbClr val="333399"/>
          </a:solidFill>
          <a:latin typeface="Tahom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36550" indent="-336550" algn="l" defTabSz="449263" rtl="0" fontAlgn="base">
        <a:lnSpc>
          <a:spcPct val="104000"/>
        </a:lnSpc>
        <a:spcBef>
          <a:spcPts val="80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49263" rtl="0" fontAlgn="base">
        <a:lnSpc>
          <a:spcPct val="104000"/>
        </a:lnSpc>
        <a:spcBef>
          <a:spcPts val="700"/>
        </a:spcBef>
        <a:spcAft>
          <a:spcPct val="0"/>
        </a:spcAft>
        <a:buClr>
          <a:srgbClr val="FF0000"/>
        </a:buClr>
        <a:buSzPct val="55000"/>
        <a:buFont typeface="Wingdings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4000"/>
        </a:lnSpc>
        <a:spcBef>
          <a:spcPts val="600"/>
        </a:spcBef>
        <a:spcAft>
          <a:spcPct val="0"/>
        </a:spcAft>
        <a:buClr>
          <a:srgbClr val="3333CC"/>
        </a:buClr>
        <a:buSzPct val="50000"/>
        <a:buFont typeface="Wingdings" pitchFamily="2" charset="2"/>
        <a:buChar char="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5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CF01"/>
        </a:buClr>
        <a:buSzPct val="50000"/>
        <a:buFont typeface="Wingdings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49450"/>
            <a:ext cx="7766050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4098" name="Freeform 2"/>
          <p:cNvSpPr>
            <a:spLocks noChangeArrowheads="1"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B46CB4DA-B0E0-43AE-B678-61385516DB35}" type="slidenum">
              <a:rPr lang="en-GB"/>
              <a:pPr/>
              <a:t>‹N›</a:t>
            </a:fld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7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FFFFFF"/>
              </a:buClr>
              <a:buFont typeface="Arial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lnSpc>
          <a:spcPct val="104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ahoma" pitchFamily="34" charset="0"/>
        <a:defRPr sz="4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336550" indent="-336550" algn="l" defTabSz="449263" rtl="0" fontAlgn="base">
        <a:lnSpc>
          <a:spcPct val="104000"/>
        </a:lnSpc>
        <a:spcBef>
          <a:spcPts val="8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36600" indent="-279400" algn="l" defTabSz="449263" rtl="0" fontAlgn="base">
        <a:lnSpc>
          <a:spcPct val="104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4000"/>
        </a:lnSpc>
        <a:spcBef>
          <a:spcPts val="600"/>
        </a:spcBef>
        <a:spcAft>
          <a:spcPct val="0"/>
        </a:spcAft>
        <a:buClr>
          <a:srgbClr val="FFCC00"/>
        </a:buClr>
        <a:buSzPct val="120000"/>
        <a:buFont typeface="Tahoma" pitchFamily="34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Tahoma" pitchFamily="34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4000"/>
        </a:lnSpc>
        <a:spcBef>
          <a:spcPts val="5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"/>
        <a:defRPr sz="20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i/interference_i.htm" TargetMode="External"/><Relationship Id="rId2" Type="http://schemas.openxmlformats.org/officeDocument/2006/relationships/hyperlink" Target="http://www.eserc.stonybrook.edu/ProjectJava/WaveI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ter-fendt.de/ph14i/stwaverefl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Corso di Fisica – 2007/08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071802" y="2571744"/>
            <a:ext cx="271464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04000"/>
              </a:lnSpc>
              <a:buClr>
                <a:srgbClr val="333399"/>
              </a:buClr>
              <a:buFont typeface="Tahoma" pitchFamily="34" charset="0"/>
              <a:buNone/>
            </a:pPr>
            <a:endParaRPr lang="it-IT" sz="4800" b="1" dirty="0" smtClean="0">
              <a:solidFill>
                <a:srgbClr val="333399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4000"/>
              </a:lnSpc>
              <a:buClr>
                <a:srgbClr val="333399"/>
              </a:buClr>
              <a:buFont typeface="Tahoma" pitchFamily="34" charset="0"/>
              <a:buNone/>
            </a:pPr>
            <a:r>
              <a:rPr lang="it-IT" sz="4800" b="1" dirty="0" smtClean="0">
                <a:solidFill>
                  <a:srgbClr val="333399"/>
                </a:solidFill>
                <a:cs typeface="Times New Roman" pitchFamily="18" charset="0"/>
              </a:rPr>
              <a:t>Le Onde</a:t>
            </a:r>
            <a:endParaRPr lang="it-IT" sz="2800" b="1" i="1" dirty="0">
              <a:solidFill>
                <a:srgbClr val="333399"/>
              </a:solidFill>
              <a:cs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555875" y="4868863"/>
            <a:ext cx="365760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400" dirty="0">
                <a:solidFill>
                  <a:srgbClr val="333399"/>
                </a:solidFill>
              </a:rPr>
              <a:t>Versione </a:t>
            </a:r>
            <a:r>
              <a:rPr lang="it-IT" sz="1400" dirty="0" smtClean="0">
                <a:solidFill>
                  <a:srgbClr val="333399"/>
                </a:solidFill>
              </a:rPr>
              <a:t>1.0 </a:t>
            </a:r>
            <a:r>
              <a:rPr lang="it-IT" sz="1400" dirty="0">
                <a:solidFill>
                  <a:srgbClr val="333399"/>
                </a:solidFill>
              </a:rPr>
              <a:t>– 2007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524000" y="58674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800">
                <a:solidFill>
                  <a:srgbClr val="333399"/>
                </a:solidFill>
                <a:latin typeface="Arial" charset="0"/>
              </a:rPr>
              <a:t>Antonio Dal Borgo  -  Liceo “E. Torricelli”  -  Faenza (Ra)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Terremoti: Onde S (secondarie)</a:t>
            </a:r>
          </a:p>
        </p:txBody>
      </p:sp>
      <p:pic>
        <p:nvPicPr>
          <p:cNvPr id="113668" name="Picture 4" descr="S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822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Terremoti: Onde di Lowe</a:t>
            </a:r>
          </a:p>
        </p:txBody>
      </p:sp>
      <p:pic>
        <p:nvPicPr>
          <p:cNvPr id="115716" name="Picture 4" descr="L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Terremoti: Onde di Rayleigh (ellittiche)</a:t>
            </a:r>
          </a:p>
        </p:txBody>
      </p:sp>
      <p:pic>
        <p:nvPicPr>
          <p:cNvPr id="114692" name="Picture 4" descr="R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Propagazione delle onde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14488"/>
            <a:ext cx="7961339" cy="4298968"/>
          </a:xfrm>
        </p:spPr>
        <p:txBody>
          <a:bodyPr/>
          <a:lstStyle/>
          <a:p>
            <a:r>
              <a:rPr lang="it-IT" dirty="0"/>
              <a:t>Onde </a:t>
            </a:r>
            <a:r>
              <a:rPr lang="it-IT" i="1" dirty="0"/>
              <a:t>unidimensionali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Una dimensione di propagazione (es. corda, molla)</a:t>
            </a:r>
            <a:endParaRPr lang="it-IT" i="1" dirty="0"/>
          </a:p>
          <a:p>
            <a:r>
              <a:rPr lang="it-IT" dirty="0"/>
              <a:t>Onde </a:t>
            </a:r>
            <a:r>
              <a:rPr lang="it-IT" i="1" dirty="0"/>
              <a:t>bidimensionali</a:t>
            </a:r>
            <a:r>
              <a:rPr lang="it-IT" dirty="0"/>
              <a:t> (</a:t>
            </a:r>
            <a:r>
              <a:rPr lang="it-IT" i="1" dirty="0"/>
              <a:t>piane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Si propagano su di un una superficie (es. acqua)</a:t>
            </a:r>
          </a:p>
          <a:p>
            <a:r>
              <a:rPr lang="it-IT" dirty="0"/>
              <a:t>Onde </a:t>
            </a:r>
            <a:r>
              <a:rPr lang="it-IT" i="1" dirty="0"/>
              <a:t>tridimensionali</a:t>
            </a:r>
            <a:r>
              <a:rPr lang="it-IT" dirty="0"/>
              <a:t> (</a:t>
            </a:r>
            <a:r>
              <a:rPr lang="it-IT" i="1" dirty="0"/>
              <a:t>sferiche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Si propagano nello spazio (es. suono </a:t>
            </a:r>
            <a:r>
              <a:rPr lang="it-IT" dirty="0" smtClean="0"/>
              <a:t>nell’aria)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Propagazione delle onde</a:t>
            </a:r>
          </a:p>
        </p:txBody>
      </p:sp>
      <p:pic>
        <p:nvPicPr>
          <p:cNvPr id="125955" name="Picture 3" descr="onda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3124200" cy="1352550"/>
          </a:xfrm>
          <a:prstGeom prst="rect">
            <a:avLst/>
          </a:prstGeom>
          <a:noFill/>
        </p:spPr>
      </p:pic>
      <p:pic>
        <p:nvPicPr>
          <p:cNvPr id="125956" name="Picture 4" descr="onda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284538"/>
            <a:ext cx="3752850" cy="1390650"/>
          </a:xfrm>
          <a:prstGeom prst="rect">
            <a:avLst/>
          </a:prstGeom>
          <a:noFill/>
        </p:spPr>
      </p:pic>
      <p:pic>
        <p:nvPicPr>
          <p:cNvPr id="125957" name="Picture 5" descr="onda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724400"/>
            <a:ext cx="2333625" cy="1619250"/>
          </a:xfrm>
          <a:prstGeom prst="rect">
            <a:avLst/>
          </a:prstGeom>
          <a:noFill/>
        </p:spPr>
      </p:pic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929188" y="2420938"/>
            <a:ext cx="3671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>
                <a:solidFill>
                  <a:srgbClr val="333399"/>
                </a:solidFill>
                <a:latin typeface="Tahoma" pitchFamily="34" charset="0"/>
              </a:rPr>
              <a:t>Onda unidimensionale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4929188" y="3860800"/>
            <a:ext cx="35274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>
                <a:solidFill>
                  <a:srgbClr val="333399"/>
                </a:solidFill>
                <a:latin typeface="Tahoma" pitchFamily="34" charset="0"/>
              </a:rPr>
              <a:t>Onda bidimensionale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4929188" y="5300663"/>
            <a:ext cx="36004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>
                <a:solidFill>
                  <a:srgbClr val="333399"/>
                </a:solidFill>
                <a:latin typeface="Tahoma" pitchFamily="34" charset="0"/>
              </a:rPr>
              <a:t>Onda tridimensionale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Generare un’onda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3250" cy="4524375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/>
              <a:t>Un’onda può essere generata da</a:t>
            </a:r>
          </a:p>
          <a:p>
            <a:pPr lvl="1">
              <a:lnSpc>
                <a:spcPct val="94000"/>
              </a:lnSpc>
            </a:pPr>
            <a:r>
              <a:rPr lang="it-IT"/>
              <a:t>un impulso (perturbazione di breve durata)</a:t>
            </a:r>
          </a:p>
          <a:p>
            <a:pPr lvl="1">
              <a:lnSpc>
                <a:spcPct val="94000"/>
              </a:lnSpc>
            </a:pPr>
            <a:r>
              <a:rPr lang="it-IT"/>
              <a:t>un oscillatore (generatore): periodico o aperiodico</a:t>
            </a:r>
          </a:p>
          <a:p>
            <a:pPr>
              <a:lnSpc>
                <a:spcPct val="94000"/>
              </a:lnSpc>
            </a:pPr>
            <a:r>
              <a:rPr lang="it-IT"/>
              <a:t>Il generatore d’onda può essere meccanico, elettromeccanico, elettronico</a:t>
            </a:r>
          </a:p>
          <a:p>
            <a:pPr>
              <a:lnSpc>
                <a:spcPct val="94000"/>
              </a:lnSpc>
            </a:pPr>
            <a:r>
              <a:rPr lang="it-IT"/>
              <a:t>Generatori di onde (meccaniche): strumenti musicali, altoparlante, voce, battito di mani, martello pneumatico, terremoto, ecc.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periodiche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3250" cy="467995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 sz="2800"/>
              <a:t>Il tipo più semplice (fondamentale) di onda è quello generato da un oscillatore armonico:</a:t>
            </a:r>
          </a:p>
          <a:p>
            <a:pPr>
              <a:lnSpc>
                <a:spcPct val="94000"/>
              </a:lnSpc>
              <a:buFont typeface="Wingdings" pitchFamily="2" charset="2"/>
              <a:buNone/>
            </a:pPr>
            <a:r>
              <a:rPr lang="it-IT" sz="2800"/>
              <a:t>	s = s</a:t>
            </a:r>
            <a:r>
              <a:rPr lang="it-IT" sz="2800" baseline="-25000"/>
              <a:t>0</a:t>
            </a:r>
            <a:r>
              <a:rPr lang="it-IT" sz="2800"/>
              <a:t> sin (</a:t>
            </a:r>
            <a:r>
              <a:rPr lang="el-GR" sz="2800">
                <a:cs typeface="Tahoma" pitchFamily="34" charset="0"/>
              </a:rPr>
              <a:t>ω</a:t>
            </a:r>
            <a:r>
              <a:rPr lang="it-IT" sz="2800">
                <a:cs typeface="Tahoma" pitchFamily="34" charset="0"/>
              </a:rPr>
              <a:t>t+</a:t>
            </a:r>
            <a:r>
              <a:rPr lang="el-GR" sz="2800">
                <a:cs typeface="Tahoma" pitchFamily="34" charset="0"/>
              </a:rPr>
              <a:t>θ</a:t>
            </a:r>
            <a:r>
              <a:rPr lang="it-IT" sz="2800" baseline="-25000"/>
              <a:t>0</a:t>
            </a:r>
            <a:r>
              <a:rPr lang="it-IT" sz="2800">
                <a:cs typeface="Tahoma" pitchFamily="34" charset="0"/>
              </a:rPr>
              <a:t>)</a:t>
            </a:r>
            <a:endParaRPr lang="el-GR" sz="2800">
              <a:cs typeface="Tahoma" pitchFamily="34" charset="0"/>
            </a:endParaRPr>
          </a:p>
          <a:p>
            <a:pPr lvl="1">
              <a:lnSpc>
                <a:spcPct val="94000"/>
              </a:lnSpc>
            </a:pPr>
            <a:r>
              <a:rPr lang="it-IT" sz="2400"/>
              <a:t>s</a:t>
            </a:r>
            <a:r>
              <a:rPr lang="it-IT" sz="2400" baseline="-25000"/>
              <a:t>0</a:t>
            </a:r>
            <a:r>
              <a:rPr lang="it-IT" sz="2400"/>
              <a:t>: ampiezza</a:t>
            </a:r>
          </a:p>
          <a:p>
            <a:pPr lvl="1">
              <a:lnSpc>
                <a:spcPct val="94000"/>
              </a:lnSpc>
            </a:pPr>
            <a:r>
              <a:rPr lang="el-GR" sz="2400">
                <a:cs typeface="Tahoma" pitchFamily="34" charset="0"/>
              </a:rPr>
              <a:t>ω </a:t>
            </a:r>
            <a:r>
              <a:rPr lang="it-IT" sz="2400">
                <a:cs typeface="Tahoma" pitchFamily="34" charset="0"/>
              </a:rPr>
              <a:t>: pulsazione  (</a:t>
            </a:r>
            <a:r>
              <a:rPr lang="el-GR" sz="2400">
                <a:cs typeface="Tahoma" pitchFamily="34" charset="0"/>
              </a:rPr>
              <a:t>ω</a:t>
            </a:r>
            <a:r>
              <a:rPr lang="it-IT" sz="2400">
                <a:cs typeface="Tahoma" pitchFamily="34" charset="0"/>
              </a:rPr>
              <a:t> = 2</a:t>
            </a:r>
            <a:r>
              <a:rPr lang="it-IT" sz="2400">
                <a:cs typeface="Tahoma" pitchFamily="34" charset="0"/>
                <a:sym typeface="Symbol" pitchFamily="18" charset="2"/>
              </a:rPr>
              <a:t></a:t>
            </a:r>
            <a:r>
              <a:rPr lang="it-IT" sz="2400">
                <a:cs typeface="Tahoma" pitchFamily="34" charset="0"/>
              </a:rPr>
              <a:t>f = 2</a:t>
            </a:r>
            <a:r>
              <a:rPr lang="it-IT" sz="2400">
                <a:cs typeface="Tahoma" pitchFamily="34" charset="0"/>
                <a:sym typeface="Symbol" pitchFamily="18" charset="2"/>
              </a:rPr>
              <a:t></a:t>
            </a:r>
            <a:r>
              <a:rPr lang="it-IT" sz="2400">
                <a:cs typeface="Tahoma" pitchFamily="34" charset="0"/>
              </a:rPr>
              <a:t>/T)</a:t>
            </a:r>
          </a:p>
          <a:p>
            <a:pPr lvl="1">
              <a:lnSpc>
                <a:spcPct val="94000"/>
              </a:lnSpc>
            </a:pPr>
            <a:r>
              <a:rPr lang="el-GR" sz="2400">
                <a:cs typeface="Tahoma" pitchFamily="34" charset="0"/>
              </a:rPr>
              <a:t>θ</a:t>
            </a:r>
            <a:r>
              <a:rPr lang="it-IT" sz="2400" baseline="-25000"/>
              <a:t>0</a:t>
            </a:r>
            <a:r>
              <a:rPr lang="it-IT" sz="2400"/>
              <a:t>: fase iniziale</a:t>
            </a:r>
          </a:p>
          <a:p>
            <a:pPr>
              <a:lnSpc>
                <a:spcPct val="94000"/>
              </a:lnSpc>
            </a:pPr>
            <a:r>
              <a:rPr lang="it-IT" sz="2800"/>
              <a:t>Una funzione periodica di frequenza f può essere espressa come la somma di funzioni sinusoidali, le cui frequenze sono multipli interi di quella fondamentale (teorema di Fourier)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Onde (periodiche): grandezze caratteristiche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it-IT"/>
              <a:t>Lunghezza d’onda (</a:t>
            </a:r>
            <a:r>
              <a:rPr lang="it-IT">
                <a:sym typeface="Symbol" pitchFamily="18" charset="2"/>
              </a:rPr>
              <a:t>)</a:t>
            </a:r>
            <a:r>
              <a:rPr lang="it-IT"/>
              <a:t>: distanza minima alla quale la forma dell’onda si ripete</a:t>
            </a:r>
          </a:p>
          <a:p>
            <a:pPr>
              <a:lnSpc>
                <a:spcPct val="94000"/>
              </a:lnSpc>
            </a:pPr>
            <a:r>
              <a:rPr lang="it-IT"/>
              <a:t>Velocità: velocità di propagazione del fronte d’onda     v = </a:t>
            </a:r>
            <a:r>
              <a:rPr lang="it-IT">
                <a:sym typeface="Symbol" pitchFamily="18" charset="2"/>
              </a:rPr>
              <a:t>/T = f</a:t>
            </a:r>
            <a:endParaRPr lang="it-IT"/>
          </a:p>
          <a:p>
            <a:pPr>
              <a:lnSpc>
                <a:spcPct val="94000"/>
              </a:lnSpc>
            </a:pPr>
            <a:r>
              <a:rPr lang="it-IT"/>
              <a:t>Numero angolare d’onda (k): angolo giro diviso la lunghezza d’onda (</a:t>
            </a:r>
            <a:r>
              <a:rPr lang="it-IT">
                <a:sym typeface="Symbol" pitchFamily="18" charset="2"/>
              </a:rPr>
              <a:t>rad/m</a:t>
            </a:r>
            <a:r>
              <a:rPr lang="it-IT"/>
              <a:t>) </a:t>
            </a:r>
          </a:p>
          <a:p>
            <a:pPr>
              <a:lnSpc>
                <a:spcPct val="94000"/>
              </a:lnSpc>
            </a:pPr>
            <a:r>
              <a:rPr lang="it-IT"/>
              <a:t>Numero d’onda (</a:t>
            </a:r>
            <a:r>
              <a:rPr lang="it-IT">
                <a:sym typeface="Symbol" pitchFamily="18" charset="2"/>
              </a:rPr>
              <a:t> kappa greca</a:t>
            </a:r>
            <a:r>
              <a:rPr lang="it-IT"/>
              <a:t>): numero di oscillazioni diviso la distanza percorsa  o “numero di onde per metro” (m</a:t>
            </a:r>
            <a:r>
              <a:rPr lang="it-IT" baseline="30000"/>
              <a:t>-1</a:t>
            </a:r>
            <a:r>
              <a:rPr lang="it-IT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Potenza trasportata da un’onda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3250" cy="20399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sz="2800"/>
              <a:t>P</a:t>
            </a:r>
            <a:r>
              <a:rPr lang="it-IT" sz="2400"/>
              <a:t>remesse</a:t>
            </a:r>
          </a:p>
          <a:p>
            <a:pPr lvl="1"/>
            <a:r>
              <a:rPr lang="it-IT" sz="2400"/>
              <a:t>Densità lineare: </a:t>
            </a:r>
            <a:r>
              <a:rPr lang="it-IT" sz="2400">
                <a:sym typeface="Symbol" pitchFamily="18" charset="2"/>
              </a:rPr>
              <a:t> = m/x   da cui   m =  x</a:t>
            </a:r>
          </a:p>
          <a:p>
            <a:pPr lvl="1"/>
            <a:r>
              <a:rPr lang="it-IT" sz="2400">
                <a:sym typeface="Symbol" pitchFamily="18" charset="2"/>
              </a:rPr>
              <a:t>Energia di un oscillatore armonico: E = ½ k</a:t>
            </a:r>
            <a:r>
              <a:rPr lang="it-IT" sz="2400" baseline="-25000">
                <a:sym typeface="Symbol" pitchFamily="18" charset="2"/>
              </a:rPr>
              <a:t>e</a:t>
            </a:r>
            <a:r>
              <a:rPr lang="it-IT" sz="2400">
                <a:sym typeface="Symbol" pitchFamily="18" charset="2"/>
              </a:rPr>
              <a:t>a</a:t>
            </a:r>
            <a:r>
              <a:rPr lang="it-IT" sz="2400" baseline="30000">
                <a:sym typeface="Symbol" pitchFamily="18" charset="2"/>
              </a:rPr>
              <a:t>2</a:t>
            </a:r>
          </a:p>
          <a:p>
            <a:pPr lvl="1"/>
            <a:r>
              <a:rPr lang="it-IT" sz="2400">
                <a:sym typeface="Symbol" pitchFamily="18" charset="2"/>
              </a:rPr>
              <a:t>Pulsazione:  = √(k</a:t>
            </a:r>
            <a:r>
              <a:rPr lang="it-IT" sz="2400" baseline="-25000">
                <a:sym typeface="Symbol" pitchFamily="18" charset="2"/>
              </a:rPr>
              <a:t>e</a:t>
            </a:r>
            <a:r>
              <a:rPr lang="it-IT" sz="2400">
                <a:sym typeface="Symbol" pitchFamily="18" charset="2"/>
              </a:rPr>
              <a:t>/m)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611188" y="3860800"/>
            <a:ext cx="8223250" cy="223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Ø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Consideriamo un elemento 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m di corda:</a:t>
            </a:r>
            <a:endParaRPr lang="it-IT">
              <a:solidFill>
                <a:srgbClr val="000000"/>
              </a:solidFill>
              <a:latin typeface="Tahoma" pitchFamily="34" charset="0"/>
            </a:endParaRPr>
          </a:p>
          <a:p>
            <a:pPr marL="736600" lvl="1" indent="-279400" eaLnBrk="1" hangingPunct="1">
              <a:lnSpc>
                <a:spcPct val="104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K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e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= 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m = 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( x)</a:t>
            </a:r>
          </a:p>
          <a:p>
            <a:pPr marL="736600" lvl="1" indent="-279400" eaLnBrk="1" hangingPunct="1">
              <a:lnSpc>
                <a:spcPct val="104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E = ½ k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e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a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= ½ (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 x)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a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 </a:t>
            </a:r>
            <a:endParaRPr lang="it-IT" baseline="30000">
              <a:solidFill>
                <a:srgbClr val="000000"/>
              </a:solidFill>
              <a:latin typeface="Tahoma" pitchFamily="34" charset="0"/>
              <a:sym typeface="Symbol" pitchFamily="18" charset="2"/>
            </a:endParaRPr>
          </a:p>
          <a:p>
            <a:pPr marL="736600" lvl="1" indent="-279400" eaLnBrk="1" hangingPunct="1">
              <a:lnSpc>
                <a:spcPct val="104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Potenza P = E/t = ½ 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 a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x</a:t>
            </a:r>
            <a:r>
              <a:rPr lang="it-IT" baseline="-25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/t = </a:t>
            </a:r>
            <a:b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</a:b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= ½ 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 a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v = 2 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f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 a</a:t>
            </a:r>
            <a:r>
              <a:rPr lang="it-IT" baseline="30000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2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Funzione d’onda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3250" cy="3984625"/>
          </a:xfrm>
        </p:spPr>
        <p:txBody>
          <a:bodyPr/>
          <a:lstStyle/>
          <a:p>
            <a:r>
              <a:rPr lang="it-IT" sz="3000"/>
              <a:t>Per studiare le onde è necessario rappresentarle tramite una funzione</a:t>
            </a:r>
          </a:p>
          <a:p>
            <a:r>
              <a:rPr lang="it-IT" sz="3000"/>
              <a:t>La </a:t>
            </a:r>
            <a:r>
              <a:rPr lang="it-IT" sz="3000" i="1"/>
              <a:t>funzione d’onda</a:t>
            </a:r>
            <a:r>
              <a:rPr lang="it-IT" sz="3000"/>
              <a:t>, per un’onda trasversale, dovrà avere la forma  y = f(x, t)</a:t>
            </a:r>
          </a:p>
          <a:p>
            <a:pPr lvl="1"/>
            <a:r>
              <a:rPr lang="it-IT" sz="2600"/>
              <a:t>y: lo spostamento trasversale rispetto alla posizione di equilibrio</a:t>
            </a:r>
          </a:p>
          <a:p>
            <a:pPr lvl="1"/>
            <a:r>
              <a:rPr lang="it-IT" sz="2600"/>
              <a:t>x: la posizione lungo la direzione di propagazione</a:t>
            </a:r>
          </a:p>
          <a:p>
            <a:pPr lvl="1"/>
            <a:r>
              <a:rPr lang="it-IT" sz="2600"/>
              <a:t>t: il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Tipi di onde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3250" cy="4535487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/>
              <a:t>Onde meccaniche</a:t>
            </a:r>
          </a:p>
          <a:p>
            <a:pPr lvl="1">
              <a:lnSpc>
                <a:spcPct val="94000"/>
              </a:lnSpc>
            </a:pPr>
            <a:r>
              <a:rPr lang="it-IT"/>
              <a:t>acqua (mare, laghi) , suono, terremoti</a:t>
            </a:r>
          </a:p>
          <a:p>
            <a:pPr>
              <a:lnSpc>
                <a:spcPct val="94000"/>
              </a:lnSpc>
            </a:pPr>
            <a:r>
              <a:rPr lang="it-IT"/>
              <a:t>Onde elettromagnetiche</a:t>
            </a:r>
          </a:p>
          <a:p>
            <a:pPr lvl="1">
              <a:lnSpc>
                <a:spcPct val="94000"/>
              </a:lnSpc>
            </a:pPr>
            <a:r>
              <a:rPr lang="it-IT"/>
              <a:t>luce, comunicazioni radiotelevisive, telefoni cellulari, Bluetooth, Wi-Fi , raggi X</a:t>
            </a:r>
          </a:p>
          <a:p>
            <a:pPr>
              <a:lnSpc>
                <a:spcPct val="94000"/>
              </a:lnSpc>
            </a:pPr>
            <a:r>
              <a:rPr lang="it-IT"/>
              <a:t>Onde di materia (fisica quantistica)</a:t>
            </a:r>
          </a:p>
          <a:p>
            <a:pPr lvl="1">
              <a:lnSpc>
                <a:spcPct val="94000"/>
              </a:lnSpc>
            </a:pPr>
            <a:r>
              <a:rPr lang="it-IT"/>
              <a:t>particelle elementari (elettroni, protoni, ecc.) si muovono come onde</a:t>
            </a:r>
          </a:p>
          <a:p>
            <a:pPr lvl="1">
              <a:lnSpc>
                <a:spcPct val="94000"/>
              </a:lnSpc>
            </a:pPr>
            <a:r>
              <a:rPr lang="it-IT"/>
              <a:t>la materia possiede caratteristiche ondulatorie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Onda progressiva e regressiva</a:t>
            </a:r>
          </a:p>
        </p:txBody>
      </p:sp>
      <p:pic>
        <p:nvPicPr>
          <p:cNvPr id="148486" name="Picture 6" descr="equazfig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437063"/>
            <a:ext cx="4448175" cy="561975"/>
          </a:xfrm>
          <a:prstGeom prst="rect">
            <a:avLst/>
          </a:prstGeom>
          <a:noFill/>
        </p:spPr>
      </p:pic>
      <p:pic>
        <p:nvPicPr>
          <p:cNvPr id="148487" name="Picture 7" descr="equazfig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20938"/>
            <a:ext cx="4448175" cy="561975"/>
          </a:xfrm>
          <a:prstGeom prst="rect">
            <a:avLst/>
          </a:prstGeom>
          <a:noFill/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6300788" y="2565400"/>
            <a:ext cx="2305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333399"/>
                </a:solidFill>
              </a:rPr>
              <a:t>y(x,t) = f(x-vt)</a:t>
            </a:r>
            <a:br>
              <a:rPr lang="it-IT">
                <a:solidFill>
                  <a:srgbClr val="333399"/>
                </a:solidFill>
              </a:rPr>
            </a:br>
            <a:r>
              <a:rPr lang="it-IT" sz="800">
                <a:solidFill>
                  <a:srgbClr val="333399"/>
                </a:solidFill>
              </a:rPr>
              <a:t/>
            </a:r>
            <a:br>
              <a:rPr lang="it-IT" sz="800">
                <a:solidFill>
                  <a:srgbClr val="333399"/>
                </a:solidFill>
              </a:rPr>
            </a:br>
            <a:r>
              <a:rPr lang="it-IT">
                <a:solidFill>
                  <a:srgbClr val="333399"/>
                </a:solidFill>
              </a:rPr>
              <a:t>onda progressiva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6443663" y="4581525"/>
            <a:ext cx="2305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solidFill>
                  <a:srgbClr val="333399"/>
                </a:solidFill>
              </a:rPr>
              <a:t>y(x,t) = f(x+vt)</a:t>
            </a:r>
            <a:br>
              <a:rPr lang="it-IT">
                <a:solidFill>
                  <a:srgbClr val="333399"/>
                </a:solidFill>
              </a:rPr>
            </a:br>
            <a:r>
              <a:rPr lang="it-IT" sz="800"/>
              <a:t> </a:t>
            </a:r>
            <a:r>
              <a:rPr lang="it-IT">
                <a:solidFill>
                  <a:srgbClr val="333399"/>
                </a:solidFill>
              </a:rPr>
              <a:t/>
            </a:r>
            <a:br>
              <a:rPr lang="it-IT">
                <a:solidFill>
                  <a:srgbClr val="333399"/>
                </a:solidFill>
              </a:rPr>
            </a:br>
            <a:r>
              <a:rPr lang="it-IT">
                <a:solidFill>
                  <a:srgbClr val="333399"/>
                </a:solidFill>
              </a:rPr>
              <a:t>onda regressiva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Funzione d’onda (armonica)</a:t>
            </a:r>
          </a:p>
        </p:txBody>
      </p:sp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1258888" y="1844675"/>
          <a:ext cx="6765925" cy="4032250"/>
        </p:xfrm>
        <a:graphic>
          <a:graphicData uri="http://schemas.openxmlformats.org/presentationml/2006/ole">
            <p:oleObj spid="_x0000_s147460" name="Image" r:id="rId3" imgW="4510667" imgH="268765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Funzione d’onda (armonica)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57338"/>
            <a:ext cx="7354887" cy="96043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/>
              <a:t>Se l’onda è armonica (sinusoidale) la funzione d’onda ha la seguente espressione</a:t>
            </a:r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1042988" y="2565400"/>
          <a:ext cx="4349750" cy="539750"/>
        </p:xfrm>
        <a:graphic>
          <a:graphicData uri="http://schemas.openxmlformats.org/presentationml/2006/ole">
            <p:oleObj spid="_x0000_s145413" name="Equation" r:id="rId3" imgW="1739880" imgH="215640" progId="Equation.3">
              <p:embed/>
            </p:oleObj>
          </a:graphicData>
        </a:graphic>
      </p:graphicFrame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827088" y="4076700"/>
            <a:ext cx="7705725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it-IT">
                <a:solidFill>
                  <a:srgbClr val="000000"/>
                </a:solidFill>
              </a:rPr>
              <a:t>k = </a:t>
            </a:r>
            <a:r>
              <a:rPr lang="it-IT">
                <a:solidFill>
                  <a:srgbClr val="000000"/>
                </a:solidFill>
                <a:sym typeface="Symbol" pitchFamily="18" charset="2"/>
              </a:rPr>
              <a:t>2/</a:t>
            </a:r>
            <a:r>
              <a:rPr lang="it-IT">
                <a:solidFill>
                  <a:srgbClr val="000000"/>
                </a:solidFill>
              </a:rPr>
              <a:t> detto </a:t>
            </a:r>
            <a:r>
              <a:rPr lang="it-IT" i="1">
                <a:solidFill>
                  <a:srgbClr val="000000"/>
                </a:solidFill>
              </a:rPr>
              <a:t>numero angolare d’onda</a:t>
            </a:r>
            <a:r>
              <a:rPr lang="it-IT">
                <a:solidFill>
                  <a:srgbClr val="000000"/>
                </a:solidFill>
              </a:rPr>
              <a:t> è il coefficiente di proporzionalità tra fase e distanza x  (</a:t>
            </a:r>
            <a:r>
              <a:rPr lang="it-IT">
                <a:solidFill>
                  <a:srgbClr val="000000"/>
                </a:solidFill>
                <a:sym typeface="Symbol" pitchFamily="18" charset="2"/>
              </a:rPr>
              <a:t>rad/m</a:t>
            </a:r>
            <a:r>
              <a:rPr lang="it-IT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ω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it-IT">
                <a:solidFill>
                  <a:srgbClr val="000000"/>
                </a:solidFill>
              </a:rPr>
              <a:t>= </a:t>
            </a:r>
            <a:r>
              <a:rPr lang="it-IT">
                <a:solidFill>
                  <a:srgbClr val="000000"/>
                </a:solidFill>
                <a:sym typeface="Symbol" pitchFamily="18" charset="2"/>
              </a:rPr>
              <a:t>2/T </a:t>
            </a:r>
            <a:r>
              <a:rPr lang="it-IT">
                <a:solidFill>
                  <a:srgbClr val="000000"/>
                </a:solidFill>
              </a:rPr>
              <a:t>è la pulsazione che è anche il coefficiente di proporzionalità tra fase e tempo t  (rad/s)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el-GR">
                <a:solidFill>
                  <a:srgbClr val="000000"/>
                </a:solidFill>
                <a:cs typeface="Times New Roman" pitchFamily="18" charset="0"/>
              </a:rPr>
              <a:t>φ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 indica un eventuale fase iniziale per x = 0  e  t = 0</a:t>
            </a:r>
            <a:endParaRPr lang="el-GR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1042988" y="3357563"/>
          <a:ext cx="4349750" cy="539750"/>
        </p:xfrm>
        <a:graphic>
          <a:graphicData uri="http://schemas.openxmlformats.org/presentationml/2006/ole">
            <p:oleObj spid="_x0000_s145415" name="Equation" r:id="rId4" imgW="1739880" imgH="215640" progId="Equation.3">
              <p:embed/>
            </p:oleObj>
          </a:graphicData>
        </a:graphic>
      </p:graphicFrame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5724525" y="2636838"/>
            <a:ext cx="230505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tx1"/>
                </a:solidFill>
              </a:rPr>
              <a:t>onda progressiva</a:t>
            </a: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5724525" y="3429000"/>
            <a:ext cx="23050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chemeClr val="tx1"/>
                </a:solidFill>
              </a:rPr>
              <a:t>onda regressiva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Velocità di propagazione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6983412" cy="792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>
                <a:sym typeface="Symbol" pitchFamily="18" charset="2"/>
              </a:rPr>
              <a:t>Velocità di propagazione di un onda </a:t>
            </a:r>
            <a:r>
              <a:rPr lang="it-IT" sz="2400" i="1">
                <a:sym typeface="Symbol" pitchFamily="18" charset="2"/>
              </a:rPr>
              <a:t>trasversale</a:t>
            </a:r>
            <a:r>
              <a:rPr lang="it-IT" sz="2400">
                <a:sym typeface="Symbol" pitchFamily="18" charset="2"/>
              </a:rPr>
              <a:t> su di una corda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1116013" y="2636838"/>
          <a:ext cx="3400425" cy="965200"/>
        </p:xfrm>
        <a:graphic>
          <a:graphicData uri="http://schemas.openxmlformats.org/presentationml/2006/ole">
            <p:oleObj spid="_x0000_s126980" name="Equation" r:id="rId3" imgW="1701720" imgH="482400" progId="Equation.3">
              <p:embed/>
            </p:oleObj>
          </a:graphicData>
        </a:graphic>
      </p:graphicFrame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116013" y="4076700"/>
            <a:ext cx="6624637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Velocità di propagazione di un onda </a:t>
            </a:r>
            <a:r>
              <a:rPr lang="it-IT" i="1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longitudinale</a:t>
            </a:r>
            <a:r>
              <a:rPr lang="it-IT">
                <a:solidFill>
                  <a:srgbClr val="000000"/>
                </a:solidFill>
                <a:latin typeface="Tahoma" pitchFamily="34" charset="0"/>
                <a:sym typeface="Symbol" pitchFamily="18" charset="2"/>
              </a:rPr>
              <a:t> in un fluido (aria)</a:t>
            </a:r>
          </a:p>
        </p:txBody>
      </p:sp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1200150" y="5084763"/>
          <a:ext cx="4848225" cy="939800"/>
        </p:xfrm>
        <a:graphic>
          <a:graphicData uri="http://schemas.openxmlformats.org/presentationml/2006/ole">
            <p:oleObj spid="_x0000_s126983" name="Equation" r:id="rId4" imgW="2425680" imgH="469800" progId="Equation.3">
              <p:embed/>
            </p:oleObj>
          </a:graphicData>
        </a:graphic>
      </p:graphicFrame>
      <p:graphicFrame>
        <p:nvGraphicFramePr>
          <p:cNvPr id="126984" name="Object 8"/>
          <p:cNvGraphicFramePr>
            <a:graphicFrameLocks noChangeAspect="1"/>
          </p:cNvGraphicFramePr>
          <p:nvPr/>
        </p:nvGraphicFramePr>
        <p:xfrm>
          <a:off x="6846888" y="5013325"/>
          <a:ext cx="1322387" cy="1169988"/>
        </p:xfrm>
        <a:graphic>
          <a:graphicData uri="http://schemas.openxmlformats.org/presentationml/2006/ole">
            <p:oleObj spid="_x0000_s126984" name="Equation" r:id="rId5" imgW="66024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Principio di Huygens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7991475" cy="1295400"/>
          </a:xfrm>
        </p:spPr>
        <p:txBody>
          <a:bodyPr/>
          <a:lstStyle/>
          <a:p>
            <a:pPr marL="361950" indent="-361950">
              <a:buFont typeface="Wingdings" pitchFamily="2" charset="2"/>
              <a:buChar char="Ø"/>
            </a:pPr>
            <a:r>
              <a:rPr lang="it-IT" sz="2800"/>
              <a:t>Fornisce un metodo di analisi per lo studio dei fenomeni ondulatori (riflessione, rifrazione, interferenza, ecc.)</a:t>
            </a: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284538"/>
            <a:ext cx="171291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827088" y="3213100"/>
            <a:ext cx="5903912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 sz="2700">
                <a:solidFill>
                  <a:srgbClr val="000000"/>
                </a:solidFill>
                <a:latin typeface="Tahoma" pitchFamily="34" charset="0"/>
              </a:rPr>
              <a:t>Ciascun punto di un </a:t>
            </a:r>
            <a:r>
              <a:rPr lang="it-IT" sz="2700" i="1">
                <a:solidFill>
                  <a:srgbClr val="000000"/>
                </a:solidFill>
                <a:latin typeface="Tahoma" pitchFamily="34" charset="0"/>
              </a:rPr>
              <a:t>fronte d’onda</a:t>
            </a:r>
            <a:r>
              <a:rPr lang="it-IT" sz="2700">
                <a:solidFill>
                  <a:srgbClr val="000000"/>
                </a:solidFill>
                <a:latin typeface="Tahoma" pitchFamily="34" charset="0"/>
              </a:rPr>
              <a:t> si comporta come una </a:t>
            </a:r>
            <a:r>
              <a:rPr lang="it-IT" sz="2700" i="1">
                <a:solidFill>
                  <a:srgbClr val="000000"/>
                </a:solidFill>
                <a:latin typeface="Tahoma" pitchFamily="34" charset="0"/>
              </a:rPr>
              <a:t>sorgente puntiforme secondaria</a:t>
            </a:r>
            <a:r>
              <a:rPr lang="it-IT" sz="2700">
                <a:solidFill>
                  <a:srgbClr val="000000"/>
                </a:solidFill>
                <a:latin typeface="Tahoma" pitchFamily="34" charset="0"/>
              </a:rPr>
              <a:t> di fronti d’onda sferici: la forma in cui evolve il fronte d’onda è data dall’</a:t>
            </a:r>
            <a:r>
              <a:rPr lang="it-IT" sz="2700" i="1">
                <a:solidFill>
                  <a:srgbClr val="000000"/>
                </a:solidFill>
                <a:latin typeface="Tahoma" pitchFamily="34" charset="0"/>
              </a:rPr>
              <a:t>inviluppo</a:t>
            </a:r>
            <a:r>
              <a:rPr lang="it-IT" sz="2700">
                <a:solidFill>
                  <a:srgbClr val="000000"/>
                </a:solidFill>
                <a:latin typeface="Tahoma" pitchFamily="34" charset="0"/>
              </a:rPr>
              <a:t> di tutti i fronti d’onda sferici delle sorgenti secondarie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Principio di sovrapposizione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3251200" cy="4679950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 sz="2400"/>
              <a:t>Due o più onde si sovrappongono formando un’onda risultante senza “disturbarsi” a vicenda</a:t>
            </a:r>
          </a:p>
          <a:p>
            <a:pPr>
              <a:lnSpc>
                <a:spcPct val="94000"/>
              </a:lnSpc>
            </a:pPr>
            <a:r>
              <a:rPr lang="it-IT" sz="2400"/>
              <a:t>La sovrapposizione di due o più onde dà luogo al fenomeno dell'interferenza</a:t>
            </a:r>
          </a:p>
          <a:p>
            <a:pPr>
              <a:lnSpc>
                <a:spcPct val="94000"/>
              </a:lnSpc>
              <a:buFont typeface="Wingdings" pitchFamily="2" charset="2"/>
              <a:buChar char="Ø"/>
            </a:pPr>
            <a:r>
              <a:rPr lang="it-IT" sz="2400">
                <a:solidFill>
                  <a:srgbClr val="FF0000"/>
                </a:solidFill>
              </a:rPr>
              <a:t>Nota</a:t>
            </a:r>
            <a:r>
              <a:rPr lang="it-IT" sz="2400"/>
              <a:t>: il mezzo deve essere perfettamente elastico</a:t>
            </a:r>
          </a:p>
        </p:txBody>
      </p:sp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4284663" y="1484313"/>
          <a:ext cx="4175125" cy="4795837"/>
        </p:xfrm>
        <a:graphic>
          <a:graphicData uri="http://schemas.openxmlformats.org/presentationml/2006/ole">
            <p:oleObj spid="_x0000_s137222" name="Image" r:id="rId3" imgW="3247619" imgH="613333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/>
              <a:t>Casi particolari di interferenza</a:t>
            </a:r>
            <a:r>
              <a:rPr lang="it-IT"/>
              <a:t/>
            </a:r>
            <a:br>
              <a:rPr lang="it-IT"/>
            </a:br>
            <a:r>
              <a:rPr lang="it-IT" sz="3200"/>
              <a:t>Interferenza costruttiva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7715250" cy="1103312"/>
          </a:xfrm>
        </p:spPr>
        <p:txBody>
          <a:bodyPr/>
          <a:lstStyle/>
          <a:p>
            <a:pPr marL="0" indent="0">
              <a:lnSpc>
                <a:spcPct val="94000"/>
              </a:lnSpc>
              <a:buFont typeface="Wingdings" pitchFamily="2" charset="2"/>
              <a:buNone/>
            </a:pPr>
            <a:r>
              <a:rPr lang="it-IT" sz="2400"/>
              <a:t>I massimi e i minimi delle due onde, di uguale frequenza,  sono allineati perché le due onde hanno la stessa fase (onde in concordanza di fase)</a:t>
            </a:r>
          </a:p>
        </p:txBody>
      </p: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1403350" y="2924175"/>
          <a:ext cx="5400675" cy="2017713"/>
        </p:xfrm>
        <a:graphic>
          <a:graphicData uri="http://schemas.openxmlformats.org/presentationml/2006/ole">
            <p:oleObj spid="_x0000_s138245" name="Image" r:id="rId3" imgW="2389434" imgH="1023870" progId="">
              <p:embed/>
            </p:oleObj>
          </a:graphicData>
        </a:graphic>
      </p:graphicFrame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611188" y="5084763"/>
            <a:ext cx="77152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La sovrapposizione delle due onde dà luogo ad un'onda che ha la stessa frequenza e la stessa fase di quelle precedenti con ampiezza uguale alla </a:t>
            </a:r>
            <a:r>
              <a:rPr lang="it-IT" u="sng">
                <a:solidFill>
                  <a:srgbClr val="000000"/>
                </a:solidFill>
                <a:latin typeface="Tahoma" pitchFamily="34" charset="0"/>
              </a:rPr>
              <a:t>somma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delle due ampiezze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/>
              <a:t>Casi particolari di interferenza</a:t>
            </a:r>
            <a:r>
              <a:rPr lang="it-IT"/>
              <a:t/>
            </a:r>
            <a:br>
              <a:rPr lang="it-IT"/>
            </a:br>
            <a:r>
              <a:rPr lang="it-IT" sz="3200"/>
              <a:t>Interferenza distruttiva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15250" cy="1103313"/>
          </a:xfrm>
        </p:spPr>
        <p:txBody>
          <a:bodyPr/>
          <a:lstStyle/>
          <a:p>
            <a:pPr marL="0" indent="0">
              <a:lnSpc>
                <a:spcPct val="84000"/>
              </a:lnSpc>
              <a:buFont typeface="Wingdings" pitchFamily="2" charset="2"/>
              <a:buNone/>
            </a:pPr>
            <a:r>
              <a:rPr lang="it-IT" sz="2800"/>
              <a:t>I massimi di un'onda si sovrappongono ai minimi dell'altra: la loro fase differisce di un angolo piatto (onde in opposizione di fase)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684213" y="4797425"/>
            <a:ext cx="77152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eaLnBrk="1" hangingPunct="1">
              <a:lnSpc>
                <a:spcPct val="9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La sovrapposizione delle due onde dà luogo ad un'onda che ha la stessa frequenza e e ampiezza uguale dalla </a:t>
            </a:r>
            <a:r>
              <a:rPr lang="it-IT" u="sng">
                <a:solidFill>
                  <a:srgbClr val="000000"/>
                </a:solidFill>
                <a:latin typeface="Tahoma" pitchFamily="34" charset="0"/>
              </a:rPr>
              <a:t>differenza</a:t>
            </a:r>
            <a:r>
              <a:rPr lang="it-IT">
                <a:solidFill>
                  <a:srgbClr val="000000"/>
                </a:solidFill>
                <a:latin typeface="Tahoma" pitchFamily="34" charset="0"/>
              </a:rPr>
              <a:t> delle ampiezze delle due onde: se le ampiezze sono uguali, le due onde si annullano reciprocamente</a:t>
            </a: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1116013" y="2997200"/>
          <a:ext cx="6192837" cy="1439863"/>
        </p:xfrm>
        <a:graphic>
          <a:graphicData uri="http://schemas.openxmlformats.org/presentationml/2006/ole">
            <p:oleObj spid="_x0000_s139271" name="Image" r:id="rId3" imgW="2334180" imgH="6033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Interferenza su di una superficie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3970337" cy="3624262"/>
          </a:xfrm>
        </p:spPr>
        <p:txBody>
          <a:bodyPr/>
          <a:lstStyle/>
          <a:p>
            <a:pPr marL="0" indent="0">
              <a:lnSpc>
                <a:spcPct val="94000"/>
              </a:lnSpc>
              <a:buFont typeface="Wingdings" pitchFamily="2" charset="2"/>
              <a:buNone/>
            </a:pPr>
            <a:r>
              <a:rPr lang="it-IT" sz="2500"/>
              <a:t>Quando le onde (di uguale frequenza) si propagano su di una superficie, si possono avere linee </a:t>
            </a:r>
            <a:r>
              <a:rPr lang="it-IT" sz="2500" i="1"/>
              <a:t>nodali</a:t>
            </a:r>
            <a:r>
              <a:rPr lang="it-IT" sz="2500"/>
              <a:t>,  costituite da punti (</a:t>
            </a:r>
            <a:r>
              <a:rPr lang="it-IT" sz="2500" i="1"/>
              <a:t>nodi</a:t>
            </a:r>
            <a:r>
              <a:rPr lang="it-IT" sz="2500"/>
              <a:t>) in cui l'interferenza è distruttiva (zone scure) e linee </a:t>
            </a:r>
            <a:r>
              <a:rPr lang="it-IT" sz="2500" i="1"/>
              <a:t>antinodali</a:t>
            </a:r>
            <a:r>
              <a:rPr lang="it-IT" sz="2500"/>
              <a:t>, in cui l'interferenza è costruttiva (zone chiare)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8775"/>
            <a:ext cx="380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Interferenza costruttiva e distruttiva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488237" cy="25193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>
                <a:solidFill>
                  <a:srgbClr val="333399"/>
                </a:solidFill>
              </a:rPr>
              <a:t>Simulazioni con applet Java</a:t>
            </a:r>
          </a:p>
          <a:p>
            <a:pPr>
              <a:buFont typeface="Wingdings" pitchFamily="2" charset="2"/>
              <a:buNone/>
            </a:pPr>
            <a:endParaRPr lang="it-IT" sz="800">
              <a:solidFill>
                <a:srgbClr val="333399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400">
                <a:solidFill>
                  <a:srgbClr val="333399"/>
                </a:solidFill>
                <a:hlinkClick r:id="rId2"/>
              </a:rPr>
              <a:t>Interferenza in una dimensione</a:t>
            </a:r>
            <a:endParaRPr lang="it-IT" sz="2400">
              <a:solidFill>
                <a:srgbClr val="333399"/>
              </a:solidFill>
            </a:endParaRPr>
          </a:p>
          <a:p>
            <a:pPr lvl="2">
              <a:buFont typeface="Wingdings" pitchFamily="2" charset="2"/>
              <a:buNone/>
            </a:pPr>
            <a:r>
              <a:rPr lang="it-IT" sz="2000" b="1"/>
              <a:t>www.eserc.stonybrook.edu/ProjectJava/WaveInt/</a:t>
            </a:r>
          </a:p>
          <a:p>
            <a:pPr lvl="1">
              <a:buFont typeface="Wingdings" pitchFamily="2" charset="2"/>
              <a:buChar char="Ø"/>
            </a:pPr>
            <a:r>
              <a:rPr lang="it-IT" sz="2400">
                <a:hlinkClick r:id="rId3"/>
              </a:rPr>
              <a:t>Interferenza in due dimensioni</a:t>
            </a:r>
            <a:r>
              <a:rPr lang="it-IT" sz="2400"/>
              <a:t> </a:t>
            </a:r>
          </a:p>
          <a:p>
            <a:pPr lvl="2">
              <a:buFont typeface="Wingdings" pitchFamily="2" charset="2"/>
              <a:buNone/>
            </a:pPr>
            <a:r>
              <a:rPr lang="it-IT" sz="2000" b="1"/>
              <a:t>www.walter-fendt.de/ph14i/interference_i.htm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meccaniche: un esempio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3250" cy="4321175"/>
          </a:xfrm>
        </p:spPr>
        <p:txBody>
          <a:bodyPr/>
          <a:lstStyle/>
          <a:p>
            <a:r>
              <a:rPr lang="it-IT" sz="2800"/>
              <a:t>Gettiamo un sasso sulla superficie in quiete di un lago</a:t>
            </a:r>
          </a:p>
          <a:p>
            <a:r>
              <a:rPr lang="it-IT" sz="2800"/>
              <a:t>L’improvvisa perturbazione non rimane localizzata nel punto in cui è caduto il sasso</a:t>
            </a:r>
          </a:p>
          <a:p>
            <a:r>
              <a:rPr lang="it-IT" sz="2800"/>
              <a:t>Si propaga (si estende) sotto forma di cerchi concentrici che si allargano sempre più sulla superficie inizialmente in quiete</a:t>
            </a:r>
          </a:p>
          <a:p>
            <a:r>
              <a:rPr lang="it-IT" sz="2800"/>
              <a:t>Le </a:t>
            </a:r>
            <a:r>
              <a:rPr lang="it-IT" sz="2800" i="1"/>
              <a:t>onde</a:t>
            </a:r>
            <a:r>
              <a:rPr lang="it-IT" sz="2800"/>
              <a:t> sull’acqua sono un caso particolare di onda meccanica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Interferenza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4963"/>
            <a:ext cx="8208963" cy="3624262"/>
          </a:xfrm>
        </p:spPr>
        <p:txBody>
          <a:bodyPr/>
          <a:lstStyle/>
          <a:p>
            <a:r>
              <a:rPr lang="it-IT" sz="2400"/>
              <a:t>Se le onde sono sinusoidali, hanno la </a:t>
            </a:r>
            <a:r>
              <a:rPr lang="it-IT" sz="2400" u="sng"/>
              <a:t>stessa frequenza</a:t>
            </a:r>
            <a:r>
              <a:rPr lang="it-IT" sz="2400"/>
              <a:t> e la </a:t>
            </a:r>
            <a:r>
              <a:rPr lang="it-IT" sz="2400" u="sng"/>
              <a:t>stessa ampiezza</a:t>
            </a:r>
            <a:r>
              <a:rPr lang="it-IT" sz="2400"/>
              <a:t>, l’interferenza può studiata applicando le formule di prostaferesi alle funzioni delle onde che si sovrappongono</a:t>
            </a:r>
          </a:p>
          <a:p>
            <a:r>
              <a:rPr lang="it-IT" sz="2400"/>
              <a:t>Se le onde non hanno la stessa ampiezza si può ricorrere al metodo dei </a:t>
            </a:r>
            <a:r>
              <a:rPr lang="it-IT" sz="2400" i="1"/>
              <a:t>vettori di fase</a:t>
            </a:r>
          </a:p>
          <a:p>
            <a:r>
              <a:rPr lang="it-IT" sz="2400"/>
              <a:t>Per semplicità tratteremo solo onde con la stessa ampiezza. Delle quattro formule di </a:t>
            </a:r>
            <a:r>
              <a:rPr lang="it-IT" sz="2400" i="1"/>
              <a:t>prostaferesi</a:t>
            </a:r>
            <a:r>
              <a:rPr lang="it-IT" sz="2400"/>
              <a:t> utilizzeremo in seguito quella seguente: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1547813" y="5300663"/>
          <a:ext cx="5570537" cy="985837"/>
        </p:xfrm>
        <a:graphic>
          <a:graphicData uri="http://schemas.openxmlformats.org/presentationml/2006/ole">
            <p:oleObj spid="_x0000_s155652" name="Equation" r:id="rId3" imgW="2222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Vettori di fase (fasori rotanti)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5194300" cy="4344987"/>
          </a:xfrm>
        </p:spPr>
        <p:txBody>
          <a:bodyPr/>
          <a:lstStyle/>
          <a:p>
            <a:pPr>
              <a:lnSpc>
                <a:spcPct val="84000"/>
              </a:lnSpc>
            </a:pPr>
            <a:r>
              <a:rPr lang="it-IT" sz="2400"/>
              <a:t>Ad un’onda si può fare corrispondere un vettore di modulo uguale all’ampiezza dell’onda con direzione uguale alla fase che ruota con velocità angolare pari alla pulsazione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it-IT" sz="2400"/>
              <a:t> dell’onda</a:t>
            </a:r>
          </a:p>
          <a:p>
            <a:pPr>
              <a:lnSpc>
                <a:spcPct val="84000"/>
              </a:lnSpc>
            </a:pPr>
            <a:r>
              <a:rPr lang="it-IT" sz="2400"/>
              <a:t>La proiezione sull’asse y corrispon-de allo spostamento di un punto dell’onda</a:t>
            </a:r>
          </a:p>
          <a:p>
            <a:pPr>
              <a:lnSpc>
                <a:spcPct val="84000"/>
              </a:lnSpc>
            </a:pPr>
            <a:r>
              <a:rPr lang="it-IT" sz="2400"/>
              <a:t>L’angolo tra i due vettori corrispon-de alla differenza di fase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φ</a:t>
            </a:r>
            <a:endParaRPr lang="it-IT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4000"/>
              </a:lnSpc>
            </a:pPr>
            <a:r>
              <a:rPr lang="it-IT" sz="2400"/>
              <a:t>L’interferenza può essere studiata come somma di vettori</a:t>
            </a:r>
          </a:p>
        </p:txBody>
      </p:sp>
      <p:graphicFrame>
        <p:nvGraphicFramePr>
          <p:cNvPr id="153605" name="Object 5"/>
          <p:cNvGraphicFramePr>
            <a:graphicFrameLocks noChangeAspect="1"/>
          </p:cNvGraphicFramePr>
          <p:nvPr/>
        </p:nvGraphicFramePr>
        <p:xfrm>
          <a:off x="5724525" y="1773238"/>
          <a:ext cx="3062288" cy="4103687"/>
        </p:xfrm>
        <a:graphic>
          <a:graphicData uri="http://schemas.openxmlformats.org/presentationml/2006/ole">
            <p:oleObj spid="_x0000_s153605" name="Image" r:id="rId3" imgW="1225091" imgH="1441463" progId="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Riflessioni e onde stazionarie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3250" cy="4776787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 sz="2800"/>
              <a:t>Quando un’onda incontra un ostacolo si ha una </a:t>
            </a:r>
            <a:r>
              <a:rPr lang="it-IT" sz="2800" i="1"/>
              <a:t>riflessione</a:t>
            </a:r>
          </a:p>
          <a:p>
            <a:pPr>
              <a:lnSpc>
                <a:spcPct val="94000"/>
              </a:lnSpc>
            </a:pPr>
            <a:r>
              <a:rPr lang="it-IT" sz="2800"/>
              <a:t>L’</a:t>
            </a:r>
            <a:r>
              <a:rPr lang="it-IT" sz="2800" u="sng"/>
              <a:t>onda riflessa</a:t>
            </a:r>
            <a:r>
              <a:rPr lang="it-IT" sz="2800"/>
              <a:t> si propaga nel </a:t>
            </a:r>
            <a:r>
              <a:rPr lang="it-IT" sz="2800" u="sng"/>
              <a:t>verso opposto</a:t>
            </a:r>
            <a:r>
              <a:rPr lang="it-IT" sz="2800"/>
              <a:t> a quello dell’onda incidente</a:t>
            </a:r>
          </a:p>
          <a:p>
            <a:pPr>
              <a:lnSpc>
                <a:spcPct val="94000"/>
              </a:lnSpc>
            </a:pPr>
            <a:r>
              <a:rPr lang="it-IT" sz="2800"/>
              <a:t>Il fenomeno può essere analizzato come interferenza tra un’onda </a:t>
            </a:r>
            <a:r>
              <a:rPr lang="it-IT" sz="2800" i="1"/>
              <a:t>progressiva</a:t>
            </a:r>
            <a:r>
              <a:rPr lang="it-IT" sz="2800"/>
              <a:t> e un’onda </a:t>
            </a:r>
            <a:r>
              <a:rPr lang="it-IT" sz="2800" i="1"/>
              <a:t>regressiva</a:t>
            </a:r>
            <a:r>
              <a:rPr lang="it-IT" sz="2800"/>
              <a:t> di uguale frequenza e ampiezza</a:t>
            </a:r>
          </a:p>
          <a:p>
            <a:pPr>
              <a:lnSpc>
                <a:spcPct val="94000"/>
              </a:lnSpc>
            </a:pPr>
            <a:r>
              <a:rPr lang="it-IT" sz="2800"/>
              <a:t>La sovrapposizione dell’onda incidente e quella riflessa genera un’onda </a:t>
            </a:r>
            <a:r>
              <a:rPr lang="it-IT" sz="2800" i="1"/>
              <a:t>stazionaria</a:t>
            </a:r>
          </a:p>
          <a:p>
            <a:pPr>
              <a:lnSpc>
                <a:spcPct val="94000"/>
              </a:lnSpc>
            </a:pPr>
            <a:r>
              <a:rPr lang="it-IT" sz="2400">
                <a:hlinkClick r:id="rId2"/>
              </a:rPr>
              <a:t>Simulazione onda stazionaria</a:t>
            </a:r>
            <a:r>
              <a:rPr lang="it-IT" sz="2400"/>
              <a:t/>
            </a:r>
            <a:br>
              <a:rPr lang="it-IT" sz="2400"/>
            </a:br>
            <a:r>
              <a:rPr lang="it-IT" sz="2400"/>
              <a:t>         www.walter-fendt.de/ph14i/stwaverefl.htm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Riflessione su di una corda con estremità fissa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5554662" cy="3960812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 sz="2500"/>
              <a:t>Se l’estremità in cui avviene la riflessione è </a:t>
            </a:r>
            <a:r>
              <a:rPr lang="it-IT" sz="2500" u="sng"/>
              <a:t>fissa</a:t>
            </a:r>
            <a:r>
              <a:rPr lang="it-IT" sz="2500"/>
              <a:t>, il punto in cui la corda è vincolata non può muoversi</a:t>
            </a:r>
          </a:p>
          <a:p>
            <a:pPr>
              <a:lnSpc>
                <a:spcPct val="94000"/>
              </a:lnSpc>
            </a:pPr>
            <a:r>
              <a:rPr lang="it-IT" sz="2500"/>
              <a:t>In quel punto l’impulso diretto e quello riflesso devono annullarsi reciprocamente quindi dare luogo ad uno spostamento di segno opposto</a:t>
            </a:r>
          </a:p>
          <a:p>
            <a:pPr>
              <a:lnSpc>
                <a:spcPct val="94000"/>
              </a:lnSpc>
            </a:pPr>
            <a:r>
              <a:rPr lang="it-IT" sz="2500"/>
              <a:t>Se le onde sono sinusoidali, l’onda riflessa è </a:t>
            </a:r>
            <a:r>
              <a:rPr lang="it-IT" sz="2500" u="sng"/>
              <a:t>in opposizione di fase</a:t>
            </a:r>
            <a:r>
              <a:rPr lang="it-IT" sz="2500"/>
              <a:t> rispetto a quella incidente </a:t>
            </a:r>
            <a:r>
              <a:rPr lang="el-GR" sz="2500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it-IT" sz="25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50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6227763" y="1557338"/>
          <a:ext cx="2376487" cy="4608512"/>
        </p:xfrm>
        <a:graphic>
          <a:graphicData uri="http://schemas.openxmlformats.org/presentationml/2006/ole">
            <p:oleObj spid="_x0000_s149508" name="Image" r:id="rId3" imgW="2228571" imgH="5495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/>
              <a:t>Riflessione su di una corda con estremità libera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5554663" cy="4200525"/>
          </a:xfrm>
        </p:spPr>
        <p:txBody>
          <a:bodyPr/>
          <a:lstStyle/>
          <a:p>
            <a:r>
              <a:rPr lang="it-IT"/>
              <a:t>Se l’estremità in cui avviene la riflessione è </a:t>
            </a:r>
            <a:r>
              <a:rPr lang="it-IT" u="sng"/>
              <a:t>libera</a:t>
            </a:r>
            <a:r>
              <a:rPr lang="it-IT"/>
              <a:t>, l’impulso mantiene lo stesso segno</a:t>
            </a:r>
          </a:p>
          <a:p>
            <a:r>
              <a:rPr lang="it-IT"/>
              <a:t>Se le onde sono sinusoidali, l’onda riflessa è </a:t>
            </a:r>
            <a:r>
              <a:rPr lang="it-IT" u="sng"/>
              <a:t>in fase</a:t>
            </a:r>
            <a:r>
              <a:rPr lang="it-IT"/>
              <a:t> rispetto a quella incidente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it-IT">
                <a:latin typeface="Times New Roman" pitchFamily="18" charset="0"/>
                <a:cs typeface="Times New Roman" pitchFamily="18" charset="0"/>
              </a:rPr>
              <a:t> = 0</a:t>
            </a:r>
            <a:endParaRPr lang="it-IT"/>
          </a:p>
        </p:txBody>
      </p:sp>
      <p:pic>
        <p:nvPicPr>
          <p:cNvPr id="151558" name="Picture 6" descr="CordaLiber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628775"/>
            <a:ext cx="2303463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stazionarie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643438" y="2338388"/>
          <a:ext cx="3151187" cy="431800"/>
        </p:xfrm>
        <a:graphic>
          <a:graphicData uri="http://schemas.openxmlformats.org/presentationml/2006/ole">
            <p:oleObj spid="_x0000_s162820" name="Equation" r:id="rId3" imgW="1574640" imgH="215640" progId="Equation.3">
              <p:embed/>
            </p:oleObj>
          </a:graphicData>
        </a:graphic>
      </p:graphicFrame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1042988" y="2338388"/>
          <a:ext cx="2817812" cy="431800"/>
        </p:xfrm>
        <a:graphic>
          <a:graphicData uri="http://schemas.openxmlformats.org/presentationml/2006/ole">
            <p:oleObj spid="_x0000_s162821" name="Equation" r:id="rId4" imgW="1574640" imgH="241200" progId="Equation.3">
              <p:embed/>
            </p:oleObj>
          </a:graphicData>
        </a:graphic>
      </p:graphicFrame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719138" y="6027738"/>
          <a:ext cx="3227387" cy="388937"/>
        </p:xfrm>
        <a:graphic>
          <a:graphicData uri="http://schemas.openxmlformats.org/presentationml/2006/ole">
            <p:oleObj spid="_x0000_s162822" name="Equation" r:id="rId5" imgW="1790640" imgH="215640" progId="Equation.3">
              <p:embed/>
            </p:oleObj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1476375" y="1798638"/>
            <a:ext cx="2016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333399"/>
                </a:solidFill>
                <a:latin typeface="Tahoma" pitchFamily="34" charset="0"/>
              </a:rPr>
              <a:t>Onda progressiva</a:t>
            </a: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5219700" y="1798638"/>
            <a:ext cx="187166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>
                <a:solidFill>
                  <a:srgbClr val="333399"/>
                </a:solidFill>
                <a:latin typeface="Tahoma" pitchFamily="34" charset="0"/>
              </a:rPr>
              <a:t>Onda regressiva</a:t>
            </a:r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719138" y="3238500"/>
          <a:ext cx="4906962" cy="431800"/>
        </p:xfrm>
        <a:graphic>
          <a:graphicData uri="http://schemas.openxmlformats.org/presentationml/2006/ole">
            <p:oleObj spid="_x0000_s162825" name="Equation" r:id="rId6" imgW="2450880" imgH="215640" progId="Equation.3">
              <p:embed/>
            </p:oleObj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719138" y="3957638"/>
          <a:ext cx="7727950" cy="787400"/>
        </p:xfrm>
        <a:graphic>
          <a:graphicData uri="http://schemas.openxmlformats.org/presentationml/2006/ole">
            <p:oleObj spid="_x0000_s162826" name="Equation" r:id="rId7" imgW="3860640" imgH="393480" progId="Equation.3">
              <p:embed/>
            </p:oleObj>
          </a:graphicData>
        </a:graphic>
      </p:graphicFrame>
      <p:graphicFrame>
        <p:nvGraphicFramePr>
          <p:cNvPr id="162827" name="Object 11"/>
          <p:cNvGraphicFramePr>
            <a:graphicFrameLocks noChangeAspect="1"/>
          </p:cNvGraphicFramePr>
          <p:nvPr/>
        </p:nvGraphicFramePr>
        <p:xfrm>
          <a:off x="719138" y="4786313"/>
          <a:ext cx="6583362" cy="787400"/>
        </p:xfrm>
        <a:graphic>
          <a:graphicData uri="http://schemas.openxmlformats.org/presentationml/2006/ole">
            <p:oleObj spid="_x0000_s162827" name="Equation" r:id="rId8" imgW="3288960" imgH="393480" progId="Equation.3">
              <p:embed/>
            </p:oleObj>
          </a:graphicData>
        </a:graphic>
      </p:graphicFrame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5508625" y="6092825"/>
            <a:ext cx="2159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800" b="1">
                <a:solidFill>
                  <a:srgbClr val="333399"/>
                </a:solidFill>
                <a:latin typeface="Tahoma" pitchFamily="34" charset="0"/>
              </a:rPr>
              <a:t>Onda stazionaria</a:t>
            </a:r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 flipH="1">
            <a:off x="4284663" y="6237288"/>
            <a:ext cx="11509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stazionarie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141663"/>
            <a:ext cx="6038850" cy="3116262"/>
          </a:xfrm>
          <a:prstGeom prst="rect">
            <a:avLst/>
          </a:prstGeom>
          <a:noFill/>
        </p:spPr>
      </p:pic>
      <p:graphicFrame>
        <p:nvGraphicFramePr>
          <p:cNvPr id="161797" name="Object 5"/>
          <p:cNvGraphicFramePr>
            <a:graphicFrameLocks noChangeAspect="1"/>
          </p:cNvGraphicFramePr>
          <p:nvPr/>
        </p:nvGraphicFramePr>
        <p:xfrm>
          <a:off x="1033463" y="1773238"/>
          <a:ext cx="2722562" cy="388937"/>
        </p:xfrm>
        <a:graphic>
          <a:graphicData uri="http://schemas.openxmlformats.org/presentationml/2006/ole">
            <p:oleObj spid="_x0000_s161797" name="Equation" r:id="rId4" imgW="1511280" imgH="215640" progId="Equation.3">
              <p:embed/>
            </p:oleObj>
          </a:graphicData>
        </a:graphic>
      </p:graphicFrame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1033463" y="2420938"/>
          <a:ext cx="2722562" cy="388937"/>
        </p:xfrm>
        <a:graphic>
          <a:graphicData uri="http://schemas.openxmlformats.org/presentationml/2006/ole">
            <p:oleObj spid="_x0000_s161798" name="Equation" r:id="rId5" imgW="1511280" imgH="215640" progId="Equation.3">
              <p:embed/>
            </p:oleObj>
          </a:graphicData>
        </a:graphic>
      </p:graphicFrame>
      <p:graphicFrame>
        <p:nvGraphicFramePr>
          <p:cNvPr id="161799" name="Object 7"/>
          <p:cNvGraphicFramePr>
            <a:graphicFrameLocks noChangeAspect="1"/>
          </p:cNvGraphicFramePr>
          <p:nvPr/>
        </p:nvGraphicFramePr>
        <p:xfrm>
          <a:off x="5076825" y="2133600"/>
          <a:ext cx="3227388" cy="388938"/>
        </p:xfrm>
        <a:graphic>
          <a:graphicData uri="http://schemas.openxmlformats.org/presentationml/2006/ole">
            <p:oleObj spid="_x0000_s161799" name="Equation" r:id="rId6" imgW="1790640" imgH="215640" progId="Equation.3">
              <p:embed/>
            </p:oleObj>
          </a:graphicData>
        </a:graphic>
      </p:graphicFrame>
      <p:sp>
        <p:nvSpPr>
          <p:cNvPr id="161801" name="AutoShape 9"/>
          <p:cNvSpPr>
            <a:spLocks/>
          </p:cNvSpPr>
          <p:nvPr/>
        </p:nvSpPr>
        <p:spPr bwMode="auto">
          <a:xfrm>
            <a:off x="4067175" y="1628775"/>
            <a:ext cx="73025" cy="1368425"/>
          </a:xfrm>
          <a:prstGeom prst="rightBrace">
            <a:avLst>
              <a:gd name="adj1" fmla="val 15615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4284663" y="2349500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stazionarie e risonanza</a:t>
            </a:r>
            <a:r>
              <a:rPr lang="it-IT" sz="2400"/>
              <a:t/>
            </a:r>
            <a:br>
              <a:rPr lang="it-IT" sz="2400"/>
            </a:br>
            <a:r>
              <a:rPr lang="it-IT" sz="2400"/>
              <a:t>Corda con entrambe le estremità fisse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4906962" cy="1944687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 sz="2400"/>
              <a:t>La corda può oscillare solo se alle estremità si presentano due nodi</a:t>
            </a:r>
          </a:p>
          <a:p>
            <a:pPr>
              <a:lnSpc>
                <a:spcPct val="94000"/>
              </a:lnSpc>
            </a:pPr>
            <a:r>
              <a:rPr lang="it-IT" sz="2400"/>
              <a:t>La lunghezza della corda deve essere un multiplo di ½ lunghez-za d’onda</a:t>
            </a: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5867400" y="1700213"/>
          <a:ext cx="2822575" cy="4260850"/>
        </p:xfrm>
        <a:graphic>
          <a:graphicData uri="http://schemas.openxmlformats.org/presentationml/2006/ole">
            <p:oleObj spid="_x0000_s152580" name="Image" r:id="rId3" imgW="2822215" imgH="4260752" progId="">
              <p:embed/>
            </p:oleObj>
          </a:graphicData>
        </a:graphic>
      </p:graphicFrame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755650" y="3860800"/>
          <a:ext cx="3278188" cy="985838"/>
        </p:xfrm>
        <a:graphic>
          <a:graphicData uri="http://schemas.openxmlformats.org/presentationml/2006/ole">
            <p:oleObj spid="_x0000_s152581" name="Equation" r:id="rId4" imgW="1307880" imgH="393480" progId="Equation.3">
              <p:embed/>
            </p:oleObj>
          </a:graphicData>
        </a:graphic>
      </p:graphicFrame>
      <p:graphicFrame>
        <p:nvGraphicFramePr>
          <p:cNvPr id="152582" name="Object 6"/>
          <p:cNvGraphicFramePr>
            <a:graphicFrameLocks noChangeAspect="1"/>
          </p:cNvGraphicFramePr>
          <p:nvPr/>
        </p:nvGraphicFramePr>
        <p:xfrm>
          <a:off x="755650" y="5229225"/>
          <a:ext cx="1241425" cy="985838"/>
        </p:xfrm>
        <a:graphic>
          <a:graphicData uri="http://schemas.openxmlformats.org/presentationml/2006/ole">
            <p:oleObj spid="_x0000_s152582" name="Equation" r:id="rId5" imgW="495000" imgH="393480" progId="Equation.3">
              <p:embed/>
            </p:oleObj>
          </a:graphicData>
        </a:graphic>
      </p:graphicFrame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2627313" y="5300663"/>
          <a:ext cx="2100262" cy="985837"/>
        </p:xfrm>
        <a:graphic>
          <a:graphicData uri="http://schemas.openxmlformats.org/presentationml/2006/ole">
            <p:oleObj spid="_x0000_s152583" name="Equation" r:id="rId6" imgW="838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stazionarie e risonanza</a:t>
            </a:r>
            <a:r>
              <a:rPr lang="it-IT" sz="2400"/>
              <a:t/>
            </a:r>
            <a:br>
              <a:rPr lang="it-IT" sz="2400"/>
            </a:br>
            <a:r>
              <a:rPr lang="it-IT" sz="2400"/>
              <a:t>Tubo con entrambe le estremità aperte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3322638" cy="3263900"/>
          </a:xfrm>
        </p:spPr>
        <p:txBody>
          <a:bodyPr/>
          <a:lstStyle/>
          <a:p>
            <a:r>
              <a:rPr lang="it-IT" sz="2400"/>
              <a:t>L’aria può oscillare solo se alle estremità si presentano due ventri</a:t>
            </a:r>
          </a:p>
          <a:p>
            <a:r>
              <a:rPr lang="it-IT" sz="2400"/>
              <a:t>La lunghezza del tubo deve essere un multiplo della semilunghezza d’onda</a:t>
            </a: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4211638" y="1844675"/>
          <a:ext cx="4445000" cy="2859088"/>
        </p:xfrm>
        <a:graphic>
          <a:graphicData uri="http://schemas.openxmlformats.org/presentationml/2006/ole">
            <p:oleObj spid="_x0000_s164868" name="Image" r:id="rId3" imgW="3553674" imgH="2285811" progId="">
              <p:embed/>
            </p:oleObj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4678363" y="5037138"/>
          <a:ext cx="1241425" cy="985837"/>
        </p:xfrm>
        <a:graphic>
          <a:graphicData uri="http://schemas.openxmlformats.org/presentationml/2006/ole">
            <p:oleObj spid="_x0000_s164869" name="Equation" r:id="rId4" imgW="495000" imgH="393480" progId="Equation.3">
              <p:embed/>
            </p:oleObj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6477000" y="5037138"/>
          <a:ext cx="2100263" cy="985837"/>
        </p:xfrm>
        <a:graphic>
          <a:graphicData uri="http://schemas.openxmlformats.org/presentationml/2006/ole">
            <p:oleObj spid="_x0000_s164870" name="Equation" r:id="rId5" imgW="838080" imgH="393480" progId="Equation.3">
              <p:embed/>
            </p:oleObj>
          </a:graphicData>
        </a:graphic>
      </p:graphicFrame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719138" y="5037138"/>
          <a:ext cx="3279775" cy="985837"/>
        </p:xfrm>
        <a:graphic>
          <a:graphicData uri="http://schemas.openxmlformats.org/presentationml/2006/ole">
            <p:oleObj spid="_x0000_s164871" name="Equation" r:id="rId6" imgW="1307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stazionarie e risonanza</a:t>
            </a:r>
            <a:r>
              <a:rPr lang="it-IT" sz="2400"/>
              <a:t/>
            </a:r>
            <a:br>
              <a:rPr lang="it-IT" sz="2400"/>
            </a:br>
            <a:r>
              <a:rPr lang="it-IT" sz="2400"/>
              <a:t>Tubo con un’estremità chiusa e una aperta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3106738" cy="3192462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it-IT" sz="2400"/>
              <a:t>L’aria può oscillare solo se alle estremità si presentano un nodo e un ventre</a:t>
            </a:r>
          </a:p>
          <a:p>
            <a:pPr>
              <a:lnSpc>
                <a:spcPct val="94000"/>
              </a:lnSpc>
            </a:pPr>
            <a:r>
              <a:rPr lang="it-IT" sz="2400"/>
              <a:t>La lunghezza del tubo deve essere un multiplo dispari di ¼ d’onda</a:t>
            </a:r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4427538" y="1557338"/>
          <a:ext cx="4044950" cy="3449637"/>
        </p:xfrm>
        <a:graphic>
          <a:graphicData uri="http://schemas.openxmlformats.org/presentationml/2006/ole">
            <p:oleObj spid="_x0000_s165892" name="Image" r:id="rId3" imgW="3236160" imgH="2761260" progId="">
              <p:embed/>
            </p:oleObj>
          </a:graphicData>
        </a:graphic>
      </p:graphicFrame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611188" y="5037138"/>
          <a:ext cx="3090862" cy="885825"/>
        </p:xfrm>
        <a:graphic>
          <a:graphicData uri="http://schemas.openxmlformats.org/presentationml/2006/ole">
            <p:oleObj spid="_x0000_s165893" name="Equation" r:id="rId4" imgW="1371600" imgH="393480" progId="Equation.3">
              <p:embed/>
            </p:oleObj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318000" y="5037138"/>
          <a:ext cx="1485900" cy="884237"/>
        </p:xfrm>
        <a:graphic>
          <a:graphicData uri="http://schemas.openxmlformats.org/presentationml/2006/ole">
            <p:oleObj spid="_x0000_s165894" name="Equation" r:id="rId5" imgW="660240" imgH="393480" progId="Equation.3">
              <p:embed/>
            </p:oleObj>
          </a:graphicData>
        </a:graphic>
      </p:graphicFrame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6116638" y="5037138"/>
          <a:ext cx="2116137" cy="885825"/>
        </p:xfrm>
        <a:graphic>
          <a:graphicData uri="http://schemas.openxmlformats.org/presentationml/2006/ole">
            <p:oleObj spid="_x0000_s165895" name="Equation" r:id="rId6" imgW="9396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Onde meccaniche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3250" cy="2328862"/>
          </a:xfrm>
        </p:spPr>
        <p:txBody>
          <a:bodyPr/>
          <a:lstStyle/>
          <a:p>
            <a:r>
              <a:rPr lang="it-IT"/>
              <a:t>Un’</a:t>
            </a:r>
            <a:r>
              <a:rPr lang="it-IT" i="1"/>
              <a:t>onda meccanica</a:t>
            </a:r>
            <a:r>
              <a:rPr lang="it-IT"/>
              <a:t> è una perturbazione che si propaga in un mezzo elastico</a:t>
            </a:r>
          </a:p>
          <a:p>
            <a:r>
              <a:rPr lang="it-IT"/>
              <a:t>L’onda </a:t>
            </a:r>
            <a:r>
              <a:rPr lang="it-IT" u="sng"/>
              <a:t>non trasporta materia</a:t>
            </a:r>
            <a:r>
              <a:rPr lang="it-IT"/>
              <a:t> ma </a:t>
            </a:r>
            <a:r>
              <a:rPr lang="it-IT" u="sng"/>
              <a:t>trasporta energia</a:t>
            </a:r>
            <a:r>
              <a:rPr lang="it-IT"/>
              <a:t> (es. suono, terremoto, tsunami)</a:t>
            </a:r>
          </a:p>
        </p:txBody>
      </p:sp>
      <p:pic>
        <p:nvPicPr>
          <p:cNvPr id="99332" name="Picture 4" descr="ond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933825"/>
            <a:ext cx="3624262" cy="2662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Risonanza e strumenti musicali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7162" cy="3768725"/>
          </a:xfrm>
        </p:spPr>
        <p:txBody>
          <a:bodyPr/>
          <a:lstStyle/>
          <a:p>
            <a:r>
              <a:rPr lang="it-IT" sz="3000" dirty="0"/>
              <a:t>Il fenomeno della risonanza è </a:t>
            </a:r>
            <a:r>
              <a:rPr lang="it-IT" sz="3000" dirty="0" smtClean="0"/>
              <a:t>particolar-mente </a:t>
            </a:r>
            <a:r>
              <a:rPr lang="it-IT" sz="3000" dirty="0"/>
              <a:t>utilizzato negli strumenti musicali classici</a:t>
            </a:r>
          </a:p>
          <a:p>
            <a:r>
              <a:rPr lang="it-IT" sz="3000" dirty="0"/>
              <a:t>Il musicista “immette” energia in vari modi nello strumento, ma la risonanza rende possibili solo le oscillazioni </a:t>
            </a:r>
            <a:r>
              <a:rPr lang="it-IT" sz="3000" dirty="0" smtClean="0"/>
              <a:t>(frequenze) che </a:t>
            </a:r>
            <a:r>
              <a:rPr lang="it-IT" sz="3000" dirty="0"/>
              <a:t>corrispondono alle note musicali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su di una corda (trasversale)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3250" cy="2087562"/>
          </a:xfrm>
        </p:spPr>
        <p:txBody>
          <a:bodyPr/>
          <a:lstStyle/>
          <a:p>
            <a:r>
              <a:rPr lang="it-IT" sz="2400"/>
              <a:t>Solleviamo l’estremità di una corda tesa con un rapido movimento </a:t>
            </a:r>
            <a:r>
              <a:rPr lang="it-IT" sz="2400" i="1"/>
              <a:t>trasversale</a:t>
            </a:r>
          </a:p>
          <a:p>
            <a:r>
              <a:rPr lang="it-IT" sz="2400"/>
              <a:t>L’estremità sollevata, muove (con un piccolo ritardo) la parte adiacente che a sua volta solleva quella successiva, e così via</a:t>
            </a:r>
          </a:p>
        </p:txBody>
      </p:sp>
      <p:pic>
        <p:nvPicPr>
          <p:cNvPr id="100356" name="Picture 4" descr="ond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05263"/>
            <a:ext cx="4448175" cy="752475"/>
          </a:xfrm>
          <a:prstGeom prst="rect">
            <a:avLst/>
          </a:prstGeom>
          <a:noFill/>
        </p:spPr>
      </p:pic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539750" y="5300663"/>
            <a:ext cx="822325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L’impulso iniziale (perturbazione) si propaga lungo la corda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su di una molla (longitudinale)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3250" cy="1943100"/>
          </a:xfrm>
        </p:spPr>
        <p:txBody>
          <a:bodyPr/>
          <a:lstStyle/>
          <a:p>
            <a:r>
              <a:rPr lang="it-IT" sz="2300"/>
              <a:t>Tiriamo l’estremità di una molla tesa con un rapido movimento </a:t>
            </a:r>
            <a:r>
              <a:rPr lang="it-IT" sz="2300" i="1"/>
              <a:t>longitudinale</a:t>
            </a:r>
          </a:p>
          <a:p>
            <a:r>
              <a:rPr lang="it-IT" sz="2300"/>
              <a:t>L’estremità deformata, muove (con un piccolo ritardo) la parte adiacente che a sua volta deforma quella successiva, e così via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55650" y="4652963"/>
            <a:ext cx="8223250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endParaRPr lang="it-IT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39750" y="5013325"/>
            <a:ext cx="8223250" cy="1296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L’impulso iniziale (perturbazione) si propaga lungo la molla</a:t>
            </a:r>
          </a:p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Su di una molla si possono generare sia perturbazioni  </a:t>
            </a:r>
            <a:r>
              <a:rPr lang="it-IT" sz="2300" i="1">
                <a:solidFill>
                  <a:srgbClr val="000000"/>
                </a:solidFill>
                <a:latin typeface="Tahoma" pitchFamily="34" charset="0"/>
              </a:rPr>
              <a:t>trasversali</a:t>
            </a:r>
            <a:r>
              <a:rPr lang="it-IT" sz="2300">
                <a:solidFill>
                  <a:srgbClr val="000000"/>
                </a:solidFill>
                <a:latin typeface="Tahoma" pitchFamily="34" charset="0"/>
              </a:rPr>
              <a:t> sia perturbazioni </a:t>
            </a:r>
            <a:r>
              <a:rPr lang="it-IT" sz="2300" i="1">
                <a:solidFill>
                  <a:srgbClr val="000000"/>
                </a:solidFill>
                <a:latin typeface="Tahoma" pitchFamily="34" charset="0"/>
              </a:rPr>
              <a:t>longitudinali</a:t>
            </a:r>
          </a:p>
        </p:txBody>
      </p:sp>
      <p:pic>
        <p:nvPicPr>
          <p:cNvPr id="103431" name="Picture 7" descr="onda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860800"/>
            <a:ext cx="4248150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trasversali e longitudinali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3250" cy="1439862"/>
          </a:xfrm>
        </p:spPr>
        <p:txBody>
          <a:bodyPr/>
          <a:lstStyle/>
          <a:p>
            <a:r>
              <a:rPr lang="it-IT" sz="2800"/>
              <a:t>Onde </a:t>
            </a:r>
            <a:r>
              <a:rPr lang="it-IT" sz="2800" i="1"/>
              <a:t>trasversali</a:t>
            </a:r>
            <a:r>
              <a:rPr lang="it-IT"/>
              <a:t> </a:t>
            </a:r>
          </a:p>
          <a:p>
            <a:pPr lvl="1"/>
            <a:r>
              <a:rPr lang="it-IT" sz="2400"/>
              <a:t>La direzione della perturbazione è perpendicolare alla direzione di propagazione (es. corda)</a:t>
            </a:r>
            <a:endParaRPr lang="it-IT" sz="2400" i="1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68313" y="4149725"/>
            <a:ext cx="822325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336550" indent="-336550" eaLnBrk="1" hangingPunct="1">
              <a:lnSpc>
                <a:spcPct val="104000"/>
              </a:lnSpc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</a:pPr>
            <a:r>
              <a:rPr lang="it-IT" sz="2800">
                <a:solidFill>
                  <a:srgbClr val="000000"/>
                </a:solidFill>
                <a:latin typeface="Tahoma" pitchFamily="34" charset="0"/>
              </a:rPr>
              <a:t>Onde </a:t>
            </a:r>
            <a:r>
              <a:rPr lang="it-IT" sz="2800" i="1">
                <a:solidFill>
                  <a:srgbClr val="000000"/>
                </a:solidFill>
                <a:latin typeface="Tahoma" pitchFamily="34" charset="0"/>
              </a:rPr>
              <a:t>longitudinali</a:t>
            </a:r>
            <a:endParaRPr lang="it-IT" sz="2800">
              <a:solidFill>
                <a:srgbClr val="000000"/>
              </a:solidFill>
              <a:latin typeface="Tahoma" pitchFamily="34" charset="0"/>
            </a:endParaRPr>
          </a:p>
          <a:p>
            <a:pPr marL="736600" lvl="1" indent="-279400" eaLnBrk="1" hangingPunct="1">
              <a:lnSpc>
                <a:spcPct val="104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</a:pPr>
            <a:r>
              <a:rPr lang="it-IT">
                <a:solidFill>
                  <a:srgbClr val="000000"/>
                </a:solidFill>
                <a:latin typeface="Tahoma" pitchFamily="34" charset="0"/>
              </a:rPr>
              <a:t>La direzione della perturbazione è parallela  alla direzione di propagazione (es. molla)</a:t>
            </a:r>
          </a:p>
        </p:txBody>
      </p:sp>
      <p:grpSp>
        <p:nvGrpSpPr>
          <p:cNvPr id="110610" name="Group 18"/>
          <p:cNvGrpSpPr>
            <a:grpSpLocks/>
          </p:cNvGrpSpPr>
          <p:nvPr/>
        </p:nvGrpSpPr>
        <p:grpSpPr bwMode="auto">
          <a:xfrm>
            <a:off x="2124075" y="3068638"/>
            <a:ext cx="4967288" cy="534987"/>
            <a:chOff x="1338" y="2024"/>
            <a:chExt cx="3129" cy="337"/>
          </a:xfrm>
        </p:grpSpPr>
        <p:grpSp>
          <p:nvGrpSpPr>
            <p:cNvPr id="110609" name="Group 17"/>
            <p:cNvGrpSpPr>
              <a:grpSpLocks/>
            </p:cNvGrpSpPr>
            <p:nvPr/>
          </p:nvGrpSpPr>
          <p:grpSpPr bwMode="auto">
            <a:xfrm>
              <a:off x="1338" y="2024"/>
              <a:ext cx="2788" cy="337"/>
              <a:chOff x="1338" y="2024"/>
              <a:chExt cx="2788" cy="337"/>
            </a:xfrm>
          </p:grpSpPr>
          <p:sp>
            <p:nvSpPr>
              <p:cNvPr id="110599" name="Rectangle 7"/>
              <p:cNvSpPr>
                <a:spLocks noChangeArrowheads="1"/>
              </p:cNvSpPr>
              <p:nvPr/>
            </p:nvSpPr>
            <p:spPr bwMode="auto">
              <a:xfrm>
                <a:off x="1338" y="2024"/>
                <a:ext cx="997" cy="318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/>
              <a:lstStyle/>
              <a:p>
                <a:pPr algn="ctr" defTabSz="762000">
                  <a:lnSpc>
                    <a:spcPts val="3600"/>
                  </a:lnSpc>
                  <a:buClrTx/>
                  <a:buSzTx/>
                  <a:buFontTx/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it-IT" sz="2000" b="1">
                    <a:solidFill>
                      <a:srgbClr val="333399"/>
                    </a:solidFill>
                  </a:rPr>
                  <a:t>perturbazione</a:t>
                </a:r>
              </a:p>
            </p:txBody>
          </p:sp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2789" y="2040"/>
                <a:ext cx="1337" cy="28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/>
              <a:lstStyle/>
              <a:p>
                <a:pPr defTabSz="762000">
                  <a:lnSpc>
                    <a:spcPts val="3600"/>
                  </a:lnSpc>
                  <a:buClrTx/>
                  <a:buSzTx/>
                  <a:buFontTx/>
                  <a:buNone/>
                  <a:tabLst>
                    <a:tab pos="457200" algn="l"/>
                    <a:tab pos="914400" algn="l"/>
                    <a:tab pos="1371600" algn="l"/>
                  </a:tabLst>
                </a:pPr>
                <a:r>
                  <a:rPr lang="it-IT" sz="2000" b="1">
                    <a:solidFill>
                      <a:srgbClr val="000000"/>
                    </a:solidFill>
                  </a:rPr>
                  <a:t>propagazione</a:t>
                </a:r>
              </a:p>
            </p:txBody>
          </p:sp>
          <p:sp>
            <p:nvSpPr>
              <p:cNvPr id="110601" name="Line 9"/>
              <p:cNvSpPr>
                <a:spLocks noChangeShapeType="1"/>
              </p:cNvSpPr>
              <p:nvPr/>
            </p:nvSpPr>
            <p:spPr bwMode="auto">
              <a:xfrm>
                <a:off x="2472" y="2069"/>
                <a:ext cx="1" cy="292"/>
              </a:xfrm>
              <a:prstGeom prst="line">
                <a:avLst/>
              </a:prstGeom>
              <a:noFill/>
              <a:ln w="31750">
                <a:solidFill>
                  <a:srgbClr val="333399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0602" name="Line 10"/>
            <p:cNvSpPr>
              <a:spLocks noChangeShapeType="1"/>
            </p:cNvSpPr>
            <p:nvPr/>
          </p:nvSpPr>
          <p:spPr bwMode="auto">
            <a:xfrm rot="-5400000">
              <a:off x="4241" y="1978"/>
              <a:ext cx="0" cy="45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0618" name="Group 26"/>
          <p:cNvGrpSpPr>
            <a:grpSpLocks/>
          </p:cNvGrpSpPr>
          <p:nvPr/>
        </p:nvGrpSpPr>
        <p:grpSpPr bwMode="auto">
          <a:xfrm>
            <a:off x="2195513" y="5589588"/>
            <a:ext cx="4425950" cy="504825"/>
            <a:chOff x="1383" y="3521"/>
            <a:chExt cx="2788" cy="318"/>
          </a:xfrm>
        </p:grpSpPr>
        <p:sp>
          <p:nvSpPr>
            <p:cNvPr id="110613" name="Rectangle 21"/>
            <p:cNvSpPr>
              <a:spLocks noChangeArrowheads="1"/>
            </p:cNvSpPr>
            <p:nvPr/>
          </p:nvSpPr>
          <p:spPr bwMode="auto">
            <a:xfrm>
              <a:off x="1383" y="3521"/>
              <a:ext cx="997" cy="318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762000">
                <a:lnSpc>
                  <a:spcPts val="3600"/>
                </a:lnSpc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</a:tabLst>
              </a:pPr>
              <a:r>
                <a:rPr lang="it-IT" sz="2000" b="1">
                  <a:solidFill>
                    <a:srgbClr val="333399"/>
                  </a:solidFill>
                </a:rPr>
                <a:t>perturbazione</a:t>
              </a:r>
            </a:p>
          </p:txBody>
        </p:sp>
        <p:sp>
          <p:nvSpPr>
            <p:cNvPr id="110614" name="Rectangle 22"/>
            <p:cNvSpPr>
              <a:spLocks noChangeArrowheads="1"/>
            </p:cNvSpPr>
            <p:nvPr/>
          </p:nvSpPr>
          <p:spPr bwMode="auto">
            <a:xfrm>
              <a:off x="2834" y="3537"/>
              <a:ext cx="1337" cy="284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defTabSz="762000">
                <a:lnSpc>
                  <a:spcPts val="3600"/>
                </a:lnSpc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</a:tabLst>
              </a:pPr>
              <a:r>
                <a:rPr lang="it-IT" sz="2000" b="1">
                  <a:solidFill>
                    <a:srgbClr val="000000"/>
                  </a:solidFill>
                </a:rPr>
                <a:t>propagazione</a:t>
              </a:r>
            </a:p>
          </p:txBody>
        </p:sp>
        <p:sp>
          <p:nvSpPr>
            <p:cNvPr id="110615" name="Line 23"/>
            <p:cNvSpPr>
              <a:spLocks noChangeShapeType="1"/>
            </p:cNvSpPr>
            <p:nvPr/>
          </p:nvSpPr>
          <p:spPr bwMode="auto">
            <a:xfrm rot="-5400000">
              <a:off x="2571" y="3557"/>
              <a:ext cx="1" cy="292"/>
            </a:xfrm>
            <a:prstGeom prst="line">
              <a:avLst/>
            </a:prstGeom>
            <a:noFill/>
            <a:ln w="31750">
              <a:solidFill>
                <a:srgbClr val="333399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0616" name="Line 24"/>
          <p:cNvSpPr>
            <a:spLocks noChangeShapeType="1"/>
          </p:cNvSpPr>
          <p:nvPr/>
        </p:nvSpPr>
        <p:spPr bwMode="auto">
          <a:xfrm rot="-5400000">
            <a:off x="6803232" y="5517356"/>
            <a:ext cx="0" cy="7191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Onde trasversali e longitudinali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9" y="1785926"/>
            <a:ext cx="7786742" cy="4537075"/>
          </a:xfrm>
        </p:spPr>
        <p:txBody>
          <a:bodyPr/>
          <a:lstStyle/>
          <a:p>
            <a:pPr lvl="1">
              <a:lnSpc>
                <a:spcPct val="94000"/>
              </a:lnSpc>
              <a:buFont typeface="Wingdings" pitchFamily="2" charset="2"/>
              <a:buNone/>
            </a:pPr>
            <a:r>
              <a:rPr lang="it-IT" sz="1000" dirty="0" smtClean="0"/>
              <a:t> </a:t>
            </a:r>
            <a:endParaRPr lang="it-IT" dirty="0" smtClean="0"/>
          </a:p>
          <a:p>
            <a:pPr>
              <a:lnSpc>
                <a:spcPct val="94000"/>
              </a:lnSpc>
            </a:pPr>
            <a:r>
              <a:rPr lang="it-IT" dirty="0" smtClean="0"/>
              <a:t>Nei liquidi e nei solidi possono propagarsi sia onde </a:t>
            </a:r>
            <a:r>
              <a:rPr lang="it-IT" u="sng" dirty="0" smtClean="0"/>
              <a:t>trasversali</a:t>
            </a:r>
            <a:r>
              <a:rPr lang="it-IT" dirty="0" smtClean="0"/>
              <a:t> (in superficie) sia onde </a:t>
            </a:r>
            <a:r>
              <a:rPr lang="it-IT" u="sng" dirty="0" smtClean="0"/>
              <a:t>longitudinali</a:t>
            </a:r>
            <a:r>
              <a:rPr lang="it-IT" dirty="0" smtClean="0"/>
              <a:t> (all’interno)</a:t>
            </a:r>
          </a:p>
          <a:p>
            <a:pPr lvl="1">
              <a:lnSpc>
                <a:spcPct val="94000"/>
              </a:lnSpc>
            </a:pPr>
            <a:r>
              <a:rPr lang="it-IT" dirty="0" smtClean="0"/>
              <a:t>Terremoti: onde P (longitudinali) onde S (trasversali), onde di </a:t>
            </a:r>
            <a:r>
              <a:rPr lang="it-IT" dirty="0" err="1" smtClean="0"/>
              <a:t>Rayleigh</a:t>
            </a:r>
            <a:r>
              <a:rPr lang="it-IT" dirty="0" smtClean="0"/>
              <a:t> (trasversali), onde di </a:t>
            </a:r>
            <a:r>
              <a:rPr lang="it-IT" dirty="0" err="1" smtClean="0"/>
              <a:t>Lowe</a:t>
            </a:r>
            <a:r>
              <a:rPr lang="it-IT" dirty="0" smtClean="0"/>
              <a:t> (trasversali)</a:t>
            </a:r>
          </a:p>
          <a:p>
            <a:pPr>
              <a:lnSpc>
                <a:spcPct val="94000"/>
              </a:lnSpc>
            </a:pPr>
            <a:r>
              <a:rPr lang="it-IT" dirty="0" smtClean="0"/>
              <a:t>Le onde elettromagnetiche sono </a:t>
            </a:r>
            <a:r>
              <a:rPr lang="it-IT" u="sng" dirty="0" smtClean="0"/>
              <a:t>trasversali</a:t>
            </a:r>
          </a:p>
          <a:p>
            <a:pPr>
              <a:lnSpc>
                <a:spcPct val="94000"/>
              </a:lnSpc>
              <a:buNone/>
            </a:pP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Terremoti: Onde P (primarie)</a:t>
            </a:r>
          </a:p>
        </p:txBody>
      </p:sp>
      <p:pic>
        <p:nvPicPr>
          <p:cNvPr id="112644" name="Picture 4" descr="P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Lucida Sans Unicode"/>
        <a:cs typeface="Lucida Sans Unicode"/>
      </a:majorFont>
      <a:minorFont>
        <a:latin typeface="Tahom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1640</Words>
  <PresentationFormat>Presentazione su schermo (4:3)</PresentationFormat>
  <Paragraphs>167</Paragraphs>
  <Slides>40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Struttura predefinita</vt:lpstr>
      <vt:lpstr>Struttura predefinita</vt:lpstr>
      <vt:lpstr>Struttura predefinita</vt:lpstr>
      <vt:lpstr>Image</vt:lpstr>
      <vt:lpstr>Equation</vt:lpstr>
      <vt:lpstr>Corso di Fisica – 2007/08</vt:lpstr>
      <vt:lpstr>Tipi di onde</vt:lpstr>
      <vt:lpstr>Onde meccaniche: un esempio</vt:lpstr>
      <vt:lpstr>Onde meccaniche</vt:lpstr>
      <vt:lpstr>Onde su di una corda (trasversale)</vt:lpstr>
      <vt:lpstr>Onde su di una molla (longitudinale)</vt:lpstr>
      <vt:lpstr>Onde trasversali e longitudinali</vt:lpstr>
      <vt:lpstr>Onde trasversali e longitudinali</vt:lpstr>
      <vt:lpstr>Terremoti: Onde P (primarie)</vt:lpstr>
      <vt:lpstr>Terremoti: Onde S (secondarie)</vt:lpstr>
      <vt:lpstr>Terremoti: Onde di Lowe</vt:lpstr>
      <vt:lpstr>Terremoti: Onde di Rayleigh (ellittiche)</vt:lpstr>
      <vt:lpstr>Propagazione delle onde</vt:lpstr>
      <vt:lpstr>Propagazione delle onde</vt:lpstr>
      <vt:lpstr>Generare un’onda</vt:lpstr>
      <vt:lpstr>Onde periodiche</vt:lpstr>
      <vt:lpstr>Onde (periodiche): grandezze caratteristiche</vt:lpstr>
      <vt:lpstr>Potenza trasportata da un’onda</vt:lpstr>
      <vt:lpstr>Funzione d’onda</vt:lpstr>
      <vt:lpstr>Onda progressiva e regressiva</vt:lpstr>
      <vt:lpstr>Funzione d’onda (armonica)</vt:lpstr>
      <vt:lpstr>Funzione d’onda (armonica)</vt:lpstr>
      <vt:lpstr>Velocità di propagazione</vt:lpstr>
      <vt:lpstr>Principio di Huygens</vt:lpstr>
      <vt:lpstr>Principio di sovrapposizione</vt:lpstr>
      <vt:lpstr>Casi particolari di interferenza Interferenza costruttiva</vt:lpstr>
      <vt:lpstr>Casi particolari di interferenza Interferenza distruttiva</vt:lpstr>
      <vt:lpstr>Interferenza su di una superficie</vt:lpstr>
      <vt:lpstr>Interferenza costruttiva e distruttiva</vt:lpstr>
      <vt:lpstr>Interferenza</vt:lpstr>
      <vt:lpstr>Vettori di fase (fasori rotanti)</vt:lpstr>
      <vt:lpstr>Riflessioni e onde stazionarie</vt:lpstr>
      <vt:lpstr>Riflessione su di una corda con estremità fissa</vt:lpstr>
      <vt:lpstr>Riflessione su di una corda con estremità libera</vt:lpstr>
      <vt:lpstr>Onde stazionarie</vt:lpstr>
      <vt:lpstr>Onde stazionarie</vt:lpstr>
      <vt:lpstr>Onde stazionarie e risonanza Corda con entrambe le estremità fisse</vt:lpstr>
      <vt:lpstr>Onde stazionarie e risonanza Tubo con entrambe le estremità aperte</vt:lpstr>
      <vt:lpstr>Onde stazionarie e risonanza Tubo con un’estremità chiusa e una aperta</vt:lpstr>
      <vt:lpstr>Risonanza e strumenti musicali</vt:lpstr>
    </vt:vector>
  </TitlesOfParts>
  <Company>Liceo Torricelli - Faenza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onde</dc:title>
  <dc:creator>Antonio Dal Borgo</dc:creator>
  <dc:description>Rev. 0.4</dc:description>
  <cp:lastModifiedBy>Antonio Dal Borgo</cp:lastModifiedBy>
  <cp:revision>117</cp:revision>
  <dcterms:modified xsi:type="dcterms:W3CDTF">2020-09-10T16:43:10Z</dcterms:modified>
</cp:coreProperties>
</file>