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44" r:id="rId2"/>
    <p:sldId id="345" r:id="rId3"/>
    <p:sldId id="328" r:id="rId4"/>
    <p:sldId id="346" r:id="rId5"/>
    <p:sldId id="314" r:id="rId6"/>
    <p:sldId id="327" r:id="rId7"/>
    <p:sldId id="316" r:id="rId8"/>
    <p:sldId id="317" r:id="rId9"/>
    <p:sldId id="318" r:id="rId10"/>
    <p:sldId id="319" r:id="rId11"/>
    <p:sldId id="320" r:id="rId12"/>
    <p:sldId id="322" r:id="rId13"/>
    <p:sldId id="323" r:id="rId14"/>
    <p:sldId id="341" r:id="rId15"/>
    <p:sldId id="332" r:id="rId16"/>
    <p:sldId id="339" r:id="rId17"/>
    <p:sldId id="340" r:id="rId18"/>
    <p:sldId id="342" r:id="rId19"/>
    <p:sldId id="343" r:id="rId20"/>
    <p:sldId id="325" r:id="rId21"/>
    <p:sldId id="333" r:id="rId22"/>
    <p:sldId id="334" r:id="rId23"/>
    <p:sldId id="337" r:id="rId24"/>
    <p:sldId id="335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7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01B87-BD0B-4F12-A66C-D877653D83A8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85BE8-ABFF-4914-8DF7-B30086C85E7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A295C-E09F-4D8D-B0E1-82356F5BFDA1}" type="datetimeFigureOut">
              <a:rPr lang="it-IT" smtClean="0"/>
              <a:pPr/>
              <a:t>28/10/2021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450A-0D59-4750-9BB5-7E4448FE351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duino.cc/en/Reference/WireRead" TargetMode="External"/><Relationship Id="rId2" Type="http://schemas.openxmlformats.org/officeDocument/2006/relationships/hyperlink" Target="https://www.arduino.cc/en/Reference/WireWrit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duino.cc/en/reference/SP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18D83F-A933-41F2-BE2C-553A04538E0E}" type="slidenum">
              <a:rPr lang="en-GB"/>
              <a:pPr>
                <a:defRPr/>
              </a:pPr>
              <a:t>1</a:t>
            </a:fld>
            <a:endParaRPr lang="en-GB" dirty="0"/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980728"/>
            <a:ext cx="4085445" cy="277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428728" y="4357694"/>
            <a:ext cx="67391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600" b="1" dirty="0" smtClean="0">
                <a:solidFill>
                  <a:srgbClr val="00979C"/>
                </a:solidFill>
                <a:latin typeface="Tahoma" pitchFamily="34" charset="0"/>
              </a:rPr>
              <a:t>Protocolli di comunicazione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2357422" y="5500702"/>
            <a:ext cx="47149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it-IT" sz="2400" dirty="0" smtClean="0">
                <a:solidFill>
                  <a:srgbClr val="00979C"/>
                </a:solidFill>
              </a:rPr>
              <a:t>Antonio Dal Borgo – </a:t>
            </a:r>
            <a:r>
              <a:rPr lang="it-IT" sz="2400" dirty="0" smtClean="0">
                <a:solidFill>
                  <a:srgbClr val="00979C"/>
                </a:solidFill>
              </a:rPr>
              <a:t>2019-21 (R0.1)</a:t>
            </a:r>
            <a:endParaRPr lang="it-IT" sz="2400" dirty="0">
              <a:solidFill>
                <a:srgbClr val="00979C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7" y="1196752"/>
            <a:ext cx="7704856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Serial.readBytesUntil</a:t>
            </a:r>
            <a:r>
              <a:rPr lang="it-IT" sz="3000" b="1" dirty="0" smtClean="0">
                <a:solidFill>
                  <a:srgbClr val="000066"/>
                </a:solidFill>
              </a:rPr>
              <a:t>(</a:t>
            </a:r>
            <a:r>
              <a:rPr lang="it-IT" sz="3000" b="1" dirty="0" err="1" smtClean="0">
                <a:solidFill>
                  <a:srgbClr val="000066"/>
                </a:solidFill>
              </a:rPr>
              <a:t>character</a:t>
            </a:r>
            <a:r>
              <a:rPr lang="it-IT" sz="3000" b="1" dirty="0" smtClean="0">
                <a:solidFill>
                  <a:srgbClr val="000066"/>
                </a:solidFill>
              </a:rPr>
              <a:t>, buffer, </a:t>
            </a:r>
            <a:r>
              <a:rPr lang="it-IT" sz="3000" b="1" dirty="0" err="1" smtClean="0">
                <a:solidFill>
                  <a:srgbClr val="000066"/>
                </a:solidFill>
              </a:rPr>
              <a:t>length</a:t>
            </a:r>
            <a:r>
              <a:rPr lang="it-IT" sz="3000" b="1" dirty="0" smtClean="0">
                <a:solidFill>
                  <a:srgbClr val="000066"/>
                </a:solidFill>
              </a:rPr>
              <a:t>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Come </a:t>
            </a:r>
            <a:r>
              <a:rPr lang="it-IT" sz="2800" dirty="0" err="1" smtClean="0">
                <a:solidFill>
                  <a:srgbClr val="000066"/>
                </a:solidFill>
              </a:rPr>
              <a:t>readByte</a:t>
            </a:r>
            <a:r>
              <a:rPr lang="it-IT" sz="2800" dirty="0" smtClean="0">
                <a:solidFill>
                  <a:srgbClr val="000066"/>
                </a:solidFill>
              </a:rPr>
              <a:t>, ma la funzione termina se viene rilevato un carattere di fine lettura indicato in </a:t>
            </a:r>
            <a:r>
              <a:rPr lang="it-IT" sz="2800" b="1" dirty="0" err="1" smtClean="0">
                <a:solidFill>
                  <a:srgbClr val="000066"/>
                </a:solidFill>
              </a:rPr>
              <a:t>character</a:t>
            </a:r>
            <a:r>
              <a:rPr lang="it-IT" sz="2800" dirty="0" smtClean="0">
                <a:solidFill>
                  <a:srgbClr val="000066"/>
                </a:solidFill>
              </a:rPr>
              <a:t> o se l’attesa supera il tempo massimo predefinito (vedi </a:t>
            </a:r>
            <a:r>
              <a:rPr lang="it-IT" sz="2800" dirty="0" err="1" smtClean="0">
                <a:solidFill>
                  <a:srgbClr val="000066"/>
                </a:solidFill>
              </a:rPr>
              <a:t>Serial.setTimeout</a:t>
            </a:r>
            <a:r>
              <a:rPr lang="it-IT" sz="2800" dirty="0" smtClean="0">
                <a:solidFill>
                  <a:srgbClr val="000066"/>
                </a:solidFill>
              </a:rPr>
              <a:t> ())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Serial.available</a:t>
            </a:r>
            <a:r>
              <a:rPr lang="it-IT" sz="3000" b="1" dirty="0" smtClean="0">
                <a:solidFill>
                  <a:srgbClr val="000066"/>
                </a:solidFill>
              </a:rPr>
              <a:t>()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Restituisce il numero di byte (caratteri) disponibili per la lettura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Serial.setTimeout</a:t>
            </a:r>
            <a:r>
              <a:rPr lang="it-IT" sz="3000" b="1" dirty="0" smtClean="0">
                <a:solidFill>
                  <a:srgbClr val="000066"/>
                </a:solidFill>
              </a:rPr>
              <a:t> (</a:t>
            </a:r>
            <a:r>
              <a:rPr lang="it-IT" sz="3000" b="1" dirty="0" err="1" smtClean="0">
                <a:solidFill>
                  <a:srgbClr val="000066"/>
                </a:solidFill>
              </a:rPr>
              <a:t>time</a:t>
            </a:r>
            <a:r>
              <a:rPr lang="it-IT" sz="3000" b="1" dirty="0" smtClean="0">
                <a:solidFill>
                  <a:srgbClr val="000066"/>
                </a:solidFill>
              </a:rPr>
              <a:t>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Imposta il tempo massimo per l’attesa dei dati (in millisecondi). Il valore predefinito è 1000 ms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7" y="1196752"/>
            <a:ext cx="7704856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Serial.readString</a:t>
            </a:r>
            <a:r>
              <a:rPr lang="it-IT" sz="3000" b="1" dirty="0" smtClean="0">
                <a:solidFill>
                  <a:srgbClr val="000066"/>
                </a:solidFill>
              </a:rPr>
              <a:t>()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Legge i caratteri dalla porta seriale in una stringa.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La funzione termina se l’attesa supera il tempo massimo predefinito (vedi </a:t>
            </a:r>
            <a:r>
              <a:rPr lang="it-IT" sz="2800" dirty="0" err="1" smtClean="0">
                <a:solidFill>
                  <a:srgbClr val="000066"/>
                </a:solidFill>
              </a:rPr>
              <a:t>Serial.setTimeout</a:t>
            </a:r>
            <a:r>
              <a:rPr lang="it-IT" sz="2800" dirty="0" smtClean="0">
                <a:solidFill>
                  <a:srgbClr val="000066"/>
                </a:solidFill>
              </a:rPr>
              <a:t> 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Serial.readStringUntil</a:t>
            </a:r>
            <a:r>
              <a:rPr lang="it-IT" sz="3000" b="1" dirty="0" smtClean="0">
                <a:solidFill>
                  <a:srgbClr val="000066"/>
                </a:solidFill>
              </a:rPr>
              <a:t>(terminator</a:t>
            </a:r>
            <a:r>
              <a:rPr lang="it-IT" sz="3000" b="1" dirty="0" smtClean="0"/>
              <a:t>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Come </a:t>
            </a:r>
            <a:r>
              <a:rPr lang="it-IT" sz="2800" dirty="0" err="1" smtClean="0">
                <a:solidFill>
                  <a:srgbClr val="000066"/>
                </a:solidFill>
              </a:rPr>
              <a:t>readString</a:t>
            </a:r>
            <a:r>
              <a:rPr lang="it-IT" sz="2800" dirty="0" smtClean="0">
                <a:solidFill>
                  <a:srgbClr val="000066"/>
                </a:solidFill>
              </a:rPr>
              <a:t>, ma la funzione termina se viene rilevato il carattere di fine lettura </a:t>
            </a:r>
            <a:r>
              <a:rPr lang="it-IT" sz="2800" b="1" dirty="0" smtClean="0">
                <a:solidFill>
                  <a:srgbClr val="000066"/>
                </a:solidFill>
              </a:rPr>
              <a:t>terminator</a:t>
            </a:r>
            <a:r>
              <a:rPr lang="it-IT" sz="2800" dirty="0" smtClean="0">
                <a:solidFill>
                  <a:srgbClr val="000066"/>
                </a:solidFill>
              </a:rPr>
              <a:t> o l’attesa supera il tempo massimo predefinito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681537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buNone/>
            </a:pPr>
            <a:r>
              <a:rPr lang="it-IT" dirty="0" smtClean="0">
                <a:solidFill>
                  <a:srgbClr val="000066"/>
                </a:solidFill>
              </a:rPr>
              <a:t>Il protocollo </a:t>
            </a:r>
            <a:r>
              <a:rPr lang="it-IT" b="1" dirty="0" smtClean="0">
                <a:solidFill>
                  <a:srgbClr val="000066"/>
                </a:solidFill>
              </a:rPr>
              <a:t>I2C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I</a:t>
            </a:r>
            <a:r>
              <a:rPr lang="it-IT" dirty="0" smtClean="0">
                <a:solidFill>
                  <a:srgbClr val="000066"/>
                </a:solidFill>
              </a:rPr>
              <a:t>nter </a:t>
            </a:r>
            <a:r>
              <a:rPr lang="it-IT" b="1" dirty="0" err="1" smtClean="0">
                <a:solidFill>
                  <a:srgbClr val="000066"/>
                </a:solidFill>
              </a:rPr>
              <a:t>I</a:t>
            </a:r>
            <a:r>
              <a:rPr lang="it-IT" dirty="0" err="1" smtClean="0">
                <a:solidFill>
                  <a:srgbClr val="000066"/>
                </a:solidFill>
              </a:rPr>
              <a:t>ntegrated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b="1" dirty="0" smtClean="0">
                <a:solidFill>
                  <a:srgbClr val="000066"/>
                </a:solidFill>
              </a:rPr>
              <a:t>C</a:t>
            </a:r>
            <a:r>
              <a:rPr lang="it-IT" dirty="0" smtClean="0">
                <a:solidFill>
                  <a:srgbClr val="000066"/>
                </a:solidFill>
              </a:rPr>
              <a:t>ircuit) è un metodo di comunicazione seriale </a:t>
            </a:r>
            <a:r>
              <a:rPr lang="it-IT" i="1" dirty="0" smtClean="0">
                <a:solidFill>
                  <a:srgbClr val="000066"/>
                </a:solidFill>
              </a:rPr>
              <a:t>sincrono</a:t>
            </a:r>
            <a:r>
              <a:rPr lang="it-IT" dirty="0" smtClean="0">
                <a:solidFill>
                  <a:srgbClr val="000066"/>
                </a:solidFill>
              </a:rPr>
              <a:t> per il trasferimento di </a:t>
            </a:r>
            <a:r>
              <a:rPr lang="it-IT" dirty="0" smtClean="0">
                <a:solidFill>
                  <a:srgbClr val="000066"/>
                </a:solidFill>
              </a:rPr>
              <a:t>dati: </a:t>
            </a:r>
            <a:r>
              <a:rPr lang="it-IT" dirty="0" smtClean="0">
                <a:solidFill>
                  <a:srgbClr val="000066"/>
                </a:solidFill>
              </a:rPr>
              <a:t>utilizza due linee per lo scambio dei dati</a:t>
            </a:r>
          </a:p>
          <a:p>
            <a:pPr marL="538163" indent="-355600"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SDA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erial </a:t>
            </a:r>
            <a:r>
              <a:rPr lang="it-IT" b="1" dirty="0" err="1" smtClean="0">
                <a:solidFill>
                  <a:srgbClr val="000066"/>
                </a:solidFill>
              </a:rPr>
              <a:t>DA</a:t>
            </a:r>
            <a:r>
              <a:rPr lang="it-IT" dirty="0" err="1" smtClean="0">
                <a:solidFill>
                  <a:srgbClr val="000066"/>
                </a:solidFill>
              </a:rPr>
              <a:t>ta</a:t>
            </a:r>
            <a:r>
              <a:rPr lang="it-IT" dirty="0" smtClean="0">
                <a:solidFill>
                  <a:srgbClr val="000066"/>
                </a:solidFill>
              </a:rPr>
              <a:t>): linea bidirezionale per lo scambio dei dati</a:t>
            </a:r>
          </a:p>
          <a:p>
            <a:pPr marL="538163" indent="-355600"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SCL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erial </a:t>
            </a:r>
            <a:r>
              <a:rPr lang="it-IT" b="1" dirty="0" err="1" smtClean="0">
                <a:solidFill>
                  <a:srgbClr val="000066"/>
                </a:solidFill>
              </a:rPr>
              <a:t>CL</a:t>
            </a:r>
            <a:r>
              <a:rPr lang="it-IT" dirty="0" err="1" smtClean="0">
                <a:solidFill>
                  <a:srgbClr val="000066"/>
                </a:solidFill>
              </a:rPr>
              <a:t>ock</a:t>
            </a:r>
            <a:r>
              <a:rPr lang="it-IT" dirty="0" smtClean="0">
                <a:solidFill>
                  <a:srgbClr val="000066"/>
                </a:solidFill>
              </a:rPr>
              <a:t>): linea per la trasmissione del segnale di sincronizzazione (clock)</a:t>
            </a:r>
          </a:p>
          <a:p>
            <a:pPr marL="538163" indent="-355600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La comunicazione è di tipo </a:t>
            </a:r>
            <a:r>
              <a:rPr lang="it-IT" dirty="0" err="1" smtClean="0">
                <a:solidFill>
                  <a:srgbClr val="000066"/>
                </a:solidFill>
              </a:rPr>
              <a:t>half-duplex</a:t>
            </a:r>
            <a:r>
              <a:rPr lang="it-IT" dirty="0" smtClean="0">
                <a:solidFill>
                  <a:srgbClr val="000066"/>
                </a:solidFill>
              </a:rPr>
              <a:t> (bidirezionale alternata)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 </a:t>
            </a:r>
            <a:r>
              <a:rPr lang="en-GB" sz="3600" dirty="0" smtClean="0">
                <a:solidFill>
                  <a:srgbClr val="333399"/>
                </a:solidFill>
                <a:latin typeface="Tahoma" pitchFamily="34" charset="0"/>
              </a:rPr>
              <a:t>(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I</a:t>
            </a:r>
            <a:r>
              <a:rPr lang="en-GB" sz="3600" b="1" baseline="30000" dirty="0" smtClean="0">
                <a:solidFill>
                  <a:srgbClr val="333399"/>
                </a:solidFill>
                <a:latin typeface="Tahoma" pitchFamily="34" charset="0"/>
              </a:rPr>
              <a:t>2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C</a:t>
            </a:r>
            <a:r>
              <a:rPr lang="en-GB" sz="3600" dirty="0" smtClean="0">
                <a:solidFill>
                  <a:srgbClr val="333399"/>
                </a:solidFill>
                <a:latin typeface="Tahoma" pitchFamily="34" charset="0"/>
              </a:rPr>
              <a:t>)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30883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Utilizzato per collegare più dispositivi ad uno stesso </a:t>
            </a:r>
            <a:r>
              <a:rPr lang="it-IT" i="1" dirty="0" smtClean="0">
                <a:solidFill>
                  <a:srgbClr val="000066"/>
                </a:solidFill>
              </a:rPr>
              <a:t>bus</a:t>
            </a:r>
            <a:r>
              <a:rPr lang="it-IT" dirty="0" smtClean="0">
                <a:solidFill>
                  <a:srgbClr val="000066"/>
                </a:solidFill>
              </a:rPr>
              <a:t>: ogni dispositivo deve avere un </a:t>
            </a:r>
            <a:r>
              <a:rPr lang="it-IT" i="1" dirty="0" smtClean="0">
                <a:solidFill>
                  <a:srgbClr val="000066"/>
                </a:solidFill>
              </a:rPr>
              <a:t>indirizzo</a:t>
            </a:r>
            <a:r>
              <a:rPr lang="it-IT" dirty="0" smtClean="0">
                <a:solidFill>
                  <a:srgbClr val="000066"/>
                </a:solidFill>
              </a:rPr>
              <a:t> univoco (7 bit)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Consente di collegare fino ad massimo di128 dispositivi su di una sola scheda madre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Richiede almeno un </a:t>
            </a:r>
            <a:r>
              <a:rPr lang="it-IT" i="1" dirty="0" smtClean="0">
                <a:solidFill>
                  <a:srgbClr val="000066"/>
                </a:solidFill>
              </a:rPr>
              <a:t>master</a:t>
            </a:r>
            <a:r>
              <a:rPr lang="it-IT" dirty="0" smtClean="0">
                <a:solidFill>
                  <a:srgbClr val="000066"/>
                </a:solidFill>
              </a:rPr>
              <a:t> ed uno </a:t>
            </a:r>
            <a:r>
              <a:rPr lang="it-IT" i="1" dirty="0" smtClean="0">
                <a:solidFill>
                  <a:srgbClr val="000066"/>
                </a:solidFill>
              </a:rPr>
              <a:t>slave</a:t>
            </a:r>
            <a:r>
              <a:rPr lang="it-IT" dirty="0" smtClean="0">
                <a:solidFill>
                  <a:srgbClr val="000066"/>
                </a:solidFill>
              </a:rPr>
              <a:t>, ma generalmente è presente un singolo master e più slave</a:t>
            </a: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</a:t>
            </a:r>
            <a:endParaRPr lang="it-IT" sz="3600" dirty="0" smtClean="0"/>
          </a:p>
        </p:txBody>
      </p:sp>
      <p:pic>
        <p:nvPicPr>
          <p:cNvPr id="2053" name="Picture 5" descr="E:\Download\Bus_i2c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4143380"/>
            <a:ext cx="4502382" cy="18223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14</a:t>
            </a:fld>
            <a:endParaRPr lang="en-GB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</a:t>
            </a:r>
            <a:endParaRPr lang="it-IT" sz="3600" dirty="0" smtClean="0"/>
          </a:p>
        </p:txBody>
      </p:sp>
      <p:pic>
        <p:nvPicPr>
          <p:cNvPr id="2050" name="Picture 2" descr="E:\Download\Arduino_i2c_pin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357299"/>
            <a:ext cx="4201112" cy="46488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15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68153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5000"/>
              </a:lnSpc>
              <a:spcBef>
                <a:spcPts val="768"/>
              </a:spcBef>
            </a:pPr>
            <a:r>
              <a:rPr lang="it-IT" dirty="0" smtClean="0">
                <a:solidFill>
                  <a:srgbClr val="000066"/>
                </a:solidFill>
              </a:rPr>
              <a:t>Il software necessario per la gestione del protocollo I2C è contenuto nel package </a:t>
            </a:r>
            <a:r>
              <a:rPr lang="it-IT" b="1" dirty="0" err="1" smtClean="0">
                <a:solidFill>
                  <a:srgbClr val="000066"/>
                </a:solidFill>
              </a:rPr>
              <a:t>Wire</a:t>
            </a:r>
            <a:r>
              <a:rPr lang="it-IT" dirty="0" smtClean="0">
                <a:solidFill>
                  <a:srgbClr val="000066"/>
                </a:solidFill>
              </a:rPr>
              <a:t> che contiene le funzioni per utili questo tipo di comunicazione</a:t>
            </a:r>
          </a:p>
          <a:p>
            <a:pPr>
              <a:lnSpc>
                <a:spcPct val="95000"/>
              </a:lnSpc>
              <a:spcBef>
                <a:spcPts val="768"/>
              </a:spcBef>
            </a:pPr>
            <a:r>
              <a:rPr lang="it-IT" dirty="0" smtClean="0">
                <a:solidFill>
                  <a:srgbClr val="000066"/>
                </a:solidFill>
              </a:rPr>
              <a:t>In Arduino UNO i pin dedicati a questo tipo di protocollo sono: </a:t>
            </a:r>
            <a:r>
              <a:rPr lang="it-IT" b="1" dirty="0" smtClean="0">
                <a:solidFill>
                  <a:srgbClr val="000066"/>
                </a:solidFill>
              </a:rPr>
              <a:t>A4</a:t>
            </a:r>
            <a:r>
              <a:rPr lang="it-IT" dirty="0" smtClean="0">
                <a:solidFill>
                  <a:srgbClr val="000066"/>
                </a:solidFill>
              </a:rPr>
              <a:t> (SDA), </a:t>
            </a:r>
            <a:r>
              <a:rPr lang="it-IT" b="1" dirty="0" smtClean="0">
                <a:solidFill>
                  <a:srgbClr val="000066"/>
                </a:solidFill>
              </a:rPr>
              <a:t>A5</a:t>
            </a:r>
            <a:r>
              <a:rPr lang="it-IT" dirty="0" smtClean="0">
                <a:solidFill>
                  <a:srgbClr val="000066"/>
                </a:solidFill>
              </a:rPr>
              <a:t> (SCL)</a:t>
            </a:r>
          </a:p>
          <a:p>
            <a:pPr>
              <a:lnSpc>
                <a:spcPct val="95000"/>
              </a:lnSpc>
              <a:spcBef>
                <a:spcPts val="768"/>
              </a:spcBef>
            </a:pPr>
            <a:r>
              <a:rPr lang="it-IT" dirty="0" smtClean="0">
                <a:solidFill>
                  <a:srgbClr val="000066"/>
                </a:solidFill>
              </a:rPr>
              <a:t>È necessario un resistore di pull-up quando si collegano i pin SDA/SCL</a:t>
            </a:r>
          </a:p>
          <a:p>
            <a:pPr>
              <a:lnSpc>
                <a:spcPct val="95000"/>
              </a:lnSpc>
              <a:spcBef>
                <a:spcPts val="768"/>
              </a:spcBef>
            </a:pPr>
            <a:r>
              <a:rPr lang="it-IT" dirty="0" smtClean="0">
                <a:solidFill>
                  <a:srgbClr val="000066"/>
                </a:solidFill>
              </a:rPr>
              <a:t>La libreria deve essere dichiarata con:</a:t>
            </a:r>
            <a:br>
              <a:rPr lang="it-IT" dirty="0" smtClean="0">
                <a:solidFill>
                  <a:srgbClr val="000066"/>
                </a:solidFill>
              </a:rPr>
            </a:br>
            <a:r>
              <a:rPr lang="en-US" b="1" dirty="0" smtClean="0">
                <a:solidFill>
                  <a:srgbClr val="000066"/>
                </a:solidFill>
              </a:rPr>
              <a:t>#include &lt;</a:t>
            </a:r>
            <a:r>
              <a:rPr lang="en-US" b="1" dirty="0" err="1" smtClean="0">
                <a:solidFill>
                  <a:srgbClr val="000066"/>
                </a:solidFill>
              </a:rPr>
              <a:t>Wire.h</a:t>
            </a:r>
            <a:r>
              <a:rPr lang="en-US" b="1" dirty="0" smtClean="0">
                <a:solidFill>
                  <a:srgbClr val="000066"/>
                </a:solidFill>
              </a:rPr>
              <a:t>&gt;</a:t>
            </a:r>
          </a:p>
          <a:p>
            <a:pPr>
              <a:lnSpc>
                <a:spcPct val="95000"/>
              </a:lnSpc>
              <a:spcBef>
                <a:spcPts val="768"/>
              </a:spcBef>
            </a:pPr>
            <a:r>
              <a:rPr lang="it-IT" dirty="0" smtClean="0">
                <a:solidFill>
                  <a:srgbClr val="000066"/>
                </a:solidFill>
              </a:rPr>
              <a:t>Viene utilizzato un buffer di 32 byte (le  comunicazioni non devono superare questo limite)</a:t>
            </a:r>
            <a:endParaRPr lang="en-US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16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945752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Wire.begin</a:t>
            </a:r>
            <a:r>
              <a:rPr lang="it-IT" b="1" dirty="0" smtClean="0">
                <a:solidFill>
                  <a:srgbClr val="000066"/>
                </a:solidFill>
              </a:rPr>
              <a:t>(), </a:t>
            </a:r>
            <a:r>
              <a:rPr lang="it-IT" b="1" dirty="0" err="1" smtClean="0">
                <a:solidFill>
                  <a:srgbClr val="000066"/>
                </a:solidFill>
              </a:rPr>
              <a:t>Wire.begin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address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r>
              <a:rPr lang="it-IT" dirty="0" smtClean="0">
                <a:solidFill>
                  <a:srgbClr val="000066"/>
                </a:solidFill>
              </a:rPr>
              <a:t>: predispone il dispositivo alla connessione (inserire nel </a:t>
            </a:r>
            <a:r>
              <a:rPr lang="it-IT" dirty="0" err="1" smtClean="0">
                <a:solidFill>
                  <a:srgbClr val="000066"/>
                </a:solidFill>
              </a:rPr>
              <a:t>setup</a:t>
            </a:r>
            <a:r>
              <a:rPr lang="it-IT" dirty="0" smtClean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Wire.beginTransmission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address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r>
              <a:rPr lang="it-IT" dirty="0" smtClean="0">
                <a:solidFill>
                  <a:srgbClr val="000066"/>
                </a:solidFill>
              </a:rPr>
              <a:t>: apertura della connessione verso lo slave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Wire.endTransmission</a:t>
            </a:r>
            <a:r>
              <a:rPr lang="it-IT" b="1" dirty="0" smtClean="0">
                <a:solidFill>
                  <a:srgbClr val="000066"/>
                </a:solidFill>
              </a:rPr>
              <a:t>()</a:t>
            </a:r>
            <a:r>
              <a:rPr lang="it-IT" dirty="0" smtClean="0">
                <a:solidFill>
                  <a:srgbClr val="000066"/>
                </a:solidFill>
              </a:rPr>
              <a:t>: conclude la connessione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Wire.write</a:t>
            </a:r>
            <a:r>
              <a:rPr lang="it-IT" b="1" dirty="0" smtClean="0">
                <a:solidFill>
                  <a:srgbClr val="000066"/>
                </a:solidFill>
              </a:rPr>
              <a:t>(byte), </a:t>
            </a:r>
            <a:r>
              <a:rPr lang="it-IT" b="1" dirty="0" err="1" smtClean="0">
                <a:solidFill>
                  <a:srgbClr val="000066"/>
                </a:solidFill>
              </a:rPr>
              <a:t>Wire.write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string</a:t>
            </a:r>
            <a:r>
              <a:rPr lang="it-IT" b="1" dirty="0" smtClean="0">
                <a:solidFill>
                  <a:srgbClr val="000066"/>
                </a:solidFill>
              </a:rPr>
              <a:t>), </a:t>
            </a:r>
            <a:r>
              <a:rPr lang="it-IT" b="1" dirty="0" err="1" smtClean="0">
                <a:solidFill>
                  <a:srgbClr val="000066"/>
                </a:solidFill>
              </a:rPr>
              <a:t>Wire.write</a:t>
            </a:r>
            <a:r>
              <a:rPr lang="it-IT" b="1" dirty="0" smtClean="0">
                <a:solidFill>
                  <a:srgbClr val="000066"/>
                </a:solidFill>
              </a:rPr>
              <a:t>(data, </a:t>
            </a:r>
            <a:r>
              <a:rPr lang="it-IT" b="1" dirty="0" err="1" smtClean="0">
                <a:solidFill>
                  <a:srgbClr val="000066"/>
                </a:solidFill>
              </a:rPr>
              <a:t>length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r>
              <a:rPr lang="it-IT" dirty="0" smtClean="0">
                <a:solidFill>
                  <a:srgbClr val="000066"/>
                </a:solidFill>
              </a:rPr>
              <a:t>: operazioni di scrittura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I2C: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principali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funzioni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17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945752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b="1" dirty="0" err="1" smtClean="0">
                <a:solidFill>
                  <a:srgbClr val="000066"/>
                </a:solidFill>
              </a:rPr>
              <a:t>Wire.requestFrom</a:t>
            </a:r>
            <a:r>
              <a:rPr lang="en-US" b="1" dirty="0" smtClean="0">
                <a:solidFill>
                  <a:srgbClr val="000066"/>
                </a:solidFill>
              </a:rPr>
              <a:t>(address, quantity), </a:t>
            </a:r>
            <a:r>
              <a:rPr lang="en-US" b="1" dirty="0" err="1" smtClean="0">
                <a:solidFill>
                  <a:srgbClr val="000066"/>
                </a:solidFill>
              </a:rPr>
              <a:t>Wire.requestFrom</a:t>
            </a:r>
            <a:r>
              <a:rPr lang="en-US" b="1" dirty="0" smtClean="0">
                <a:solidFill>
                  <a:srgbClr val="000066"/>
                </a:solidFill>
              </a:rPr>
              <a:t>(address, quantity, stop)</a:t>
            </a:r>
            <a:r>
              <a:rPr lang="it-IT" dirty="0" smtClean="0">
                <a:solidFill>
                  <a:srgbClr val="000066"/>
                </a:solidFill>
              </a:rPr>
              <a:t>: invio di una richiesta per la lettura di un determinato numero di byte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Wire.available</a:t>
            </a:r>
            <a:r>
              <a:rPr lang="it-IT" b="1" dirty="0" smtClean="0">
                <a:solidFill>
                  <a:srgbClr val="000066"/>
                </a:solidFill>
              </a:rPr>
              <a:t>()</a:t>
            </a:r>
            <a:r>
              <a:rPr lang="it-IT" dirty="0" smtClean="0">
                <a:solidFill>
                  <a:srgbClr val="000066"/>
                </a:solidFill>
              </a:rPr>
              <a:t>: restituisce il numero di byte disponibili per la lettura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Wire.read</a:t>
            </a:r>
            <a:r>
              <a:rPr lang="it-IT" b="1" dirty="0" smtClean="0">
                <a:solidFill>
                  <a:srgbClr val="000066"/>
                </a:solidFill>
              </a:rPr>
              <a:t>()</a:t>
            </a:r>
            <a:r>
              <a:rPr lang="it-IT" dirty="0" smtClean="0">
                <a:solidFill>
                  <a:srgbClr val="000066"/>
                </a:solidFill>
              </a:rPr>
              <a:t>: lettura di un byte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Maggiori dettagli su:</a:t>
            </a:r>
          </a:p>
          <a:p>
            <a:pPr lvl="1">
              <a:lnSpc>
                <a:spcPct val="85000"/>
              </a:lnSpc>
            </a:pPr>
            <a:r>
              <a:rPr lang="it-IT" sz="2600" dirty="0" smtClean="0">
                <a:solidFill>
                  <a:srgbClr val="000066"/>
                </a:solidFill>
                <a:hlinkClick r:id="rId2"/>
              </a:rPr>
              <a:t>https://www.arduino.cc/en/Reference/WireWrite</a:t>
            </a:r>
            <a:endParaRPr lang="it-IT" sz="2600" dirty="0" smtClean="0">
              <a:solidFill>
                <a:srgbClr val="000066"/>
              </a:solidFill>
            </a:endParaRPr>
          </a:p>
          <a:p>
            <a:pPr lvl="1">
              <a:lnSpc>
                <a:spcPct val="85000"/>
              </a:lnSpc>
            </a:pPr>
            <a:r>
              <a:rPr lang="it-IT" sz="2600" dirty="0" smtClean="0">
                <a:solidFill>
                  <a:srgbClr val="000066"/>
                </a:solidFill>
                <a:hlinkClick r:id="rId3"/>
              </a:rPr>
              <a:t>https://www.arduino.cc/en/Reference/WireRead</a:t>
            </a:r>
            <a:endParaRPr lang="it-IT" sz="2600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I2C: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principali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funzioni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18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142984"/>
            <a:ext cx="7862887" cy="5072098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#include</a:t>
            </a:r>
            <a:r>
              <a:rPr lang="it-IT" sz="2400" dirty="0" smtClean="0">
                <a:solidFill>
                  <a:srgbClr val="000066"/>
                </a:solidFill>
              </a:rPr>
              <a:t> &lt;</a:t>
            </a:r>
            <a:r>
              <a:rPr lang="it-IT" sz="2400" dirty="0" err="1" smtClean="0">
                <a:solidFill>
                  <a:srgbClr val="000066"/>
                </a:solidFill>
              </a:rPr>
              <a:t>Wire.h</a:t>
            </a:r>
            <a:r>
              <a:rPr lang="it-IT" sz="2400" dirty="0" smtClean="0">
                <a:solidFill>
                  <a:srgbClr val="000066"/>
                </a:solidFill>
              </a:rPr>
              <a:t>&gt;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byte val = 0;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void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setup</a:t>
            </a:r>
            <a:r>
              <a:rPr lang="it-IT" sz="2400" dirty="0" smtClean="0">
                <a:solidFill>
                  <a:srgbClr val="000066"/>
                </a:solidFill>
              </a:rPr>
              <a:t>() {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</a:t>
            </a:r>
            <a:r>
              <a:rPr lang="it-IT" sz="2400" dirty="0" err="1" smtClean="0">
                <a:solidFill>
                  <a:srgbClr val="000066"/>
                </a:solidFill>
              </a:rPr>
              <a:t>Wire.begin</a:t>
            </a:r>
            <a:r>
              <a:rPr lang="it-IT" sz="2400" dirty="0" smtClean="0">
                <a:solidFill>
                  <a:srgbClr val="000066"/>
                </a:solidFill>
              </a:rPr>
              <a:t>(); 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}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void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loop</a:t>
            </a:r>
            <a:r>
              <a:rPr lang="it-IT" sz="2400" dirty="0" smtClean="0">
                <a:solidFill>
                  <a:srgbClr val="000066"/>
                </a:solidFill>
              </a:rPr>
              <a:t>() {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</a:t>
            </a:r>
            <a:r>
              <a:rPr lang="it-IT" sz="2400" dirty="0" err="1" smtClean="0">
                <a:solidFill>
                  <a:srgbClr val="000066"/>
                </a:solidFill>
              </a:rPr>
              <a:t>Wire.beginTransmission</a:t>
            </a:r>
            <a:r>
              <a:rPr lang="it-IT" sz="2400" dirty="0" smtClean="0">
                <a:solidFill>
                  <a:srgbClr val="000066"/>
                </a:solidFill>
              </a:rPr>
              <a:t>(44); // </a:t>
            </a:r>
            <a:r>
              <a:rPr lang="it-IT" sz="2400" dirty="0" err="1" smtClean="0">
                <a:solidFill>
                  <a:srgbClr val="000066"/>
                </a:solidFill>
              </a:rPr>
              <a:t>transmit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to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device</a:t>
            </a:r>
            <a:r>
              <a:rPr lang="it-IT" sz="2400" dirty="0" smtClean="0">
                <a:solidFill>
                  <a:srgbClr val="000066"/>
                </a:solidFill>
              </a:rPr>
              <a:t> 0x2c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</a:t>
            </a:r>
            <a:r>
              <a:rPr lang="it-IT" sz="2400" dirty="0" err="1" smtClean="0">
                <a:solidFill>
                  <a:srgbClr val="000066"/>
                </a:solidFill>
              </a:rPr>
              <a:t>Wire.write</a:t>
            </a:r>
            <a:r>
              <a:rPr lang="it-IT" sz="2400" dirty="0" smtClean="0">
                <a:solidFill>
                  <a:srgbClr val="000066"/>
                </a:solidFill>
              </a:rPr>
              <a:t>(val); // </a:t>
            </a:r>
            <a:r>
              <a:rPr lang="it-IT" sz="2400" dirty="0" err="1" smtClean="0">
                <a:solidFill>
                  <a:srgbClr val="000066"/>
                </a:solidFill>
              </a:rPr>
              <a:t>sends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value</a:t>
            </a:r>
            <a:r>
              <a:rPr lang="it-IT" sz="2400" dirty="0" smtClean="0">
                <a:solidFill>
                  <a:srgbClr val="000066"/>
                </a:solidFill>
              </a:rPr>
              <a:t> byte  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</a:t>
            </a:r>
            <a:r>
              <a:rPr lang="it-IT" sz="2400" dirty="0" err="1" smtClean="0">
                <a:solidFill>
                  <a:srgbClr val="000066"/>
                </a:solidFill>
              </a:rPr>
              <a:t>Wire.endTransmission</a:t>
            </a:r>
            <a:r>
              <a:rPr lang="it-IT" sz="2400" dirty="0" smtClean="0">
                <a:solidFill>
                  <a:srgbClr val="000066"/>
                </a:solidFill>
              </a:rPr>
              <a:t>(); // stop </a:t>
            </a:r>
            <a:r>
              <a:rPr lang="it-IT" sz="2400" dirty="0" err="1" smtClean="0">
                <a:solidFill>
                  <a:srgbClr val="000066"/>
                </a:solidFill>
              </a:rPr>
              <a:t>transmitting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val++; // </a:t>
            </a:r>
            <a:r>
              <a:rPr lang="it-IT" sz="2400" dirty="0" err="1" smtClean="0">
                <a:solidFill>
                  <a:srgbClr val="000066"/>
                </a:solidFill>
              </a:rPr>
              <a:t>increment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value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</a:t>
            </a:r>
            <a:r>
              <a:rPr lang="it-IT" sz="2400" dirty="0" err="1" smtClean="0">
                <a:solidFill>
                  <a:srgbClr val="000066"/>
                </a:solidFill>
              </a:rPr>
              <a:t>if</a:t>
            </a:r>
            <a:r>
              <a:rPr lang="it-IT" sz="2400" dirty="0" smtClean="0">
                <a:solidFill>
                  <a:srgbClr val="000066"/>
                </a:solidFill>
              </a:rPr>
              <a:t>(val == 64) val = 0;    // start </a:t>
            </a:r>
            <a:r>
              <a:rPr lang="it-IT" sz="2400" dirty="0" err="1" smtClean="0">
                <a:solidFill>
                  <a:srgbClr val="000066"/>
                </a:solidFill>
              </a:rPr>
              <a:t>over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from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lowest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value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</a:t>
            </a:r>
            <a:r>
              <a:rPr lang="it-IT" sz="2400" dirty="0" err="1" smtClean="0">
                <a:solidFill>
                  <a:srgbClr val="000066"/>
                </a:solidFill>
              </a:rPr>
              <a:t>delay</a:t>
            </a:r>
            <a:r>
              <a:rPr lang="it-IT" sz="2400" dirty="0" smtClean="0">
                <a:solidFill>
                  <a:srgbClr val="000066"/>
                </a:solidFill>
              </a:rPr>
              <a:t>(500);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}</a:t>
            </a:r>
          </a:p>
          <a:p>
            <a:pPr>
              <a:lnSpc>
                <a:spcPct val="85000"/>
              </a:lnSpc>
              <a:buNone/>
            </a:pPr>
            <a:endParaRPr lang="it-IT" sz="2400" dirty="0" smtClean="0">
              <a:solidFill>
                <a:srgbClr val="000066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I2C: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esempio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scrittura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19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62" y="1142984"/>
            <a:ext cx="7862887" cy="5072098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#include</a:t>
            </a:r>
            <a:r>
              <a:rPr lang="it-IT" sz="2400" dirty="0" smtClean="0">
                <a:solidFill>
                  <a:srgbClr val="000066"/>
                </a:solidFill>
              </a:rPr>
              <a:t> &lt;</a:t>
            </a:r>
            <a:r>
              <a:rPr lang="it-IT" sz="2400" dirty="0" err="1" smtClean="0">
                <a:solidFill>
                  <a:srgbClr val="000066"/>
                </a:solidFill>
              </a:rPr>
              <a:t>Wire.h</a:t>
            </a:r>
            <a:r>
              <a:rPr lang="it-IT" sz="2400" dirty="0" smtClean="0">
                <a:solidFill>
                  <a:srgbClr val="000066"/>
                </a:solidFill>
              </a:rPr>
              <a:t>&gt;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void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setup</a:t>
            </a:r>
            <a:r>
              <a:rPr lang="it-IT" sz="2400" dirty="0" smtClean="0">
                <a:solidFill>
                  <a:srgbClr val="000066"/>
                </a:solidFill>
              </a:rPr>
              <a:t>() {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</a:t>
            </a:r>
            <a:r>
              <a:rPr lang="it-IT" sz="2400" dirty="0" err="1" smtClean="0">
                <a:solidFill>
                  <a:srgbClr val="000066"/>
                </a:solidFill>
              </a:rPr>
              <a:t>Wire.begin</a:t>
            </a:r>
            <a:r>
              <a:rPr lang="it-IT" sz="2400" dirty="0" smtClean="0">
                <a:solidFill>
                  <a:srgbClr val="000066"/>
                </a:solidFill>
              </a:rPr>
              <a:t>();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</a:t>
            </a:r>
            <a:r>
              <a:rPr lang="it-IT" sz="2400" dirty="0" err="1" smtClean="0">
                <a:solidFill>
                  <a:srgbClr val="000066"/>
                </a:solidFill>
              </a:rPr>
              <a:t>Serial.begin</a:t>
            </a:r>
            <a:r>
              <a:rPr lang="it-IT" sz="2400" dirty="0" smtClean="0">
                <a:solidFill>
                  <a:srgbClr val="000066"/>
                </a:solidFill>
              </a:rPr>
              <a:t>(9600);  // start serial </a:t>
            </a:r>
            <a:r>
              <a:rPr lang="it-IT" sz="2400" dirty="0" err="1" smtClean="0">
                <a:solidFill>
                  <a:srgbClr val="000066"/>
                </a:solidFill>
              </a:rPr>
              <a:t>for</a:t>
            </a:r>
            <a:r>
              <a:rPr lang="it-IT" sz="2400" dirty="0" smtClean="0">
                <a:solidFill>
                  <a:srgbClr val="000066"/>
                </a:solidFill>
              </a:rPr>
              <a:t> output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}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err="1" smtClean="0">
                <a:solidFill>
                  <a:srgbClr val="000066"/>
                </a:solidFill>
              </a:rPr>
              <a:t>void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loop</a:t>
            </a:r>
            <a:r>
              <a:rPr lang="it-IT" sz="2400" dirty="0" smtClean="0">
                <a:solidFill>
                  <a:srgbClr val="000066"/>
                </a:solidFill>
              </a:rPr>
              <a:t>() {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</a:t>
            </a:r>
            <a:r>
              <a:rPr lang="it-IT" sz="2400" dirty="0" err="1" smtClean="0">
                <a:solidFill>
                  <a:srgbClr val="000066"/>
                </a:solidFill>
              </a:rPr>
              <a:t>Wire.requestFrom</a:t>
            </a:r>
            <a:r>
              <a:rPr lang="it-IT" sz="2400" dirty="0" smtClean="0">
                <a:solidFill>
                  <a:srgbClr val="000066"/>
                </a:solidFill>
              </a:rPr>
              <a:t>(44, 6);  // </a:t>
            </a:r>
            <a:r>
              <a:rPr lang="it-IT" sz="2400" dirty="0" err="1" smtClean="0">
                <a:solidFill>
                  <a:srgbClr val="000066"/>
                </a:solidFill>
              </a:rPr>
              <a:t>request</a:t>
            </a:r>
            <a:r>
              <a:rPr lang="it-IT" sz="2400" dirty="0" smtClean="0">
                <a:solidFill>
                  <a:srgbClr val="000066"/>
                </a:solidFill>
              </a:rPr>
              <a:t> 6 </a:t>
            </a:r>
            <a:r>
              <a:rPr lang="it-IT" sz="2400" dirty="0" err="1" smtClean="0">
                <a:solidFill>
                  <a:srgbClr val="000066"/>
                </a:solidFill>
              </a:rPr>
              <a:t>bytes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from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device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</a:t>
            </a:r>
            <a:r>
              <a:rPr lang="it-IT" sz="2400" dirty="0" err="1" smtClean="0">
                <a:solidFill>
                  <a:srgbClr val="000066"/>
                </a:solidFill>
              </a:rPr>
              <a:t>while</a:t>
            </a:r>
            <a:r>
              <a:rPr lang="it-IT" sz="2400" dirty="0" smtClean="0">
                <a:solidFill>
                  <a:srgbClr val="000066"/>
                </a:solidFill>
              </a:rPr>
              <a:t>(</a:t>
            </a:r>
            <a:r>
              <a:rPr lang="it-IT" sz="2400" dirty="0" err="1" smtClean="0">
                <a:solidFill>
                  <a:srgbClr val="000066"/>
                </a:solidFill>
              </a:rPr>
              <a:t>Wire.available</a:t>
            </a:r>
            <a:r>
              <a:rPr lang="it-IT" sz="2400" dirty="0" smtClean="0">
                <a:solidFill>
                  <a:srgbClr val="000066"/>
                </a:solidFill>
              </a:rPr>
              <a:t>())  {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    </a:t>
            </a:r>
            <a:r>
              <a:rPr lang="it-IT" sz="2400" dirty="0" err="1" smtClean="0">
                <a:solidFill>
                  <a:srgbClr val="000066"/>
                </a:solidFill>
              </a:rPr>
              <a:t>char</a:t>
            </a:r>
            <a:r>
              <a:rPr lang="it-IT" sz="2400" dirty="0" smtClean="0">
                <a:solidFill>
                  <a:srgbClr val="000066"/>
                </a:solidFill>
              </a:rPr>
              <a:t> c = </a:t>
            </a:r>
            <a:r>
              <a:rPr lang="it-IT" sz="2400" dirty="0" err="1" smtClean="0">
                <a:solidFill>
                  <a:srgbClr val="000066"/>
                </a:solidFill>
              </a:rPr>
              <a:t>Wire.read</a:t>
            </a:r>
            <a:r>
              <a:rPr lang="it-IT" sz="2400" dirty="0" smtClean="0">
                <a:solidFill>
                  <a:srgbClr val="000066"/>
                </a:solidFill>
              </a:rPr>
              <a:t>();    // </a:t>
            </a:r>
            <a:r>
              <a:rPr lang="it-IT" sz="2400" dirty="0" err="1" smtClean="0">
                <a:solidFill>
                  <a:srgbClr val="000066"/>
                </a:solidFill>
              </a:rPr>
              <a:t>receive</a:t>
            </a:r>
            <a:r>
              <a:rPr lang="it-IT" sz="2400" dirty="0" smtClean="0">
                <a:solidFill>
                  <a:srgbClr val="000066"/>
                </a:solidFill>
              </a:rPr>
              <a:t> a byte </a:t>
            </a:r>
            <a:r>
              <a:rPr lang="it-IT" sz="2400" dirty="0" err="1" smtClean="0">
                <a:solidFill>
                  <a:srgbClr val="000066"/>
                </a:solidFill>
              </a:rPr>
              <a:t>as</a:t>
            </a:r>
            <a:r>
              <a:rPr lang="it-IT" sz="2400" dirty="0" smtClean="0">
                <a:solidFill>
                  <a:srgbClr val="000066"/>
                </a:solidFill>
              </a:rPr>
              <a:t> </a:t>
            </a:r>
            <a:r>
              <a:rPr lang="it-IT" sz="2400" dirty="0" err="1" smtClean="0">
                <a:solidFill>
                  <a:srgbClr val="000066"/>
                </a:solidFill>
              </a:rPr>
              <a:t>character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   </a:t>
            </a:r>
            <a:r>
              <a:rPr lang="it-IT" sz="2400" dirty="0" err="1" smtClean="0">
                <a:solidFill>
                  <a:srgbClr val="000066"/>
                </a:solidFill>
              </a:rPr>
              <a:t>Serial.print</a:t>
            </a:r>
            <a:r>
              <a:rPr lang="it-IT" sz="2400" dirty="0" smtClean="0">
                <a:solidFill>
                  <a:srgbClr val="000066"/>
                </a:solidFill>
              </a:rPr>
              <a:t>(c); // </a:t>
            </a:r>
            <a:r>
              <a:rPr lang="it-IT" sz="2400" dirty="0" err="1" smtClean="0">
                <a:solidFill>
                  <a:srgbClr val="000066"/>
                </a:solidFill>
              </a:rPr>
              <a:t>print</a:t>
            </a:r>
            <a:r>
              <a:rPr lang="it-IT" sz="2400" dirty="0" smtClean="0">
                <a:solidFill>
                  <a:srgbClr val="000066"/>
                </a:solidFill>
              </a:rPr>
              <a:t> the </a:t>
            </a:r>
            <a:r>
              <a:rPr lang="it-IT" sz="2400" dirty="0" err="1" smtClean="0">
                <a:solidFill>
                  <a:srgbClr val="000066"/>
                </a:solidFill>
              </a:rPr>
              <a:t>character</a:t>
            </a:r>
            <a:endParaRPr lang="it-IT" sz="24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}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    </a:t>
            </a:r>
            <a:r>
              <a:rPr lang="it-IT" sz="2400" dirty="0" err="1" smtClean="0">
                <a:solidFill>
                  <a:srgbClr val="000066"/>
                </a:solidFill>
              </a:rPr>
              <a:t>delay</a:t>
            </a:r>
            <a:r>
              <a:rPr lang="it-IT" sz="2400" dirty="0" smtClean="0">
                <a:solidFill>
                  <a:srgbClr val="000066"/>
                </a:solidFill>
              </a:rPr>
              <a:t>(500);</a:t>
            </a:r>
          </a:p>
          <a:p>
            <a:pPr>
              <a:lnSpc>
                <a:spcPct val="85000"/>
              </a:lnSpc>
              <a:buNone/>
            </a:pPr>
            <a:r>
              <a:rPr lang="it-IT" sz="2400" dirty="0" smtClean="0">
                <a:solidFill>
                  <a:srgbClr val="000066"/>
                </a:solidFill>
              </a:rPr>
              <a:t>}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I2C: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esempio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lettura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57298"/>
            <a:ext cx="7816878" cy="4681537"/>
          </a:xfrm>
        </p:spPr>
        <p:txBody>
          <a:bodyPr>
            <a:normAutofit/>
          </a:bodyPr>
          <a:lstStyle/>
          <a:p>
            <a:pPr marL="355600" indent="-355600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Una  serie  di  </a:t>
            </a:r>
            <a:r>
              <a:rPr lang="it-IT" i="1" dirty="0" smtClean="0">
                <a:solidFill>
                  <a:srgbClr val="000066"/>
                </a:solidFill>
              </a:rPr>
              <a:t>norme</a:t>
            </a:r>
            <a:r>
              <a:rPr lang="it-IT" dirty="0" smtClean="0">
                <a:solidFill>
                  <a:srgbClr val="000066"/>
                </a:solidFill>
              </a:rPr>
              <a:t>  che  regolano la comunicazione  tra dispositivi</a:t>
            </a: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Seriale</a:t>
            </a:r>
            <a:r>
              <a:rPr lang="it-IT" dirty="0" smtClean="0">
                <a:solidFill>
                  <a:srgbClr val="000066"/>
                </a:solidFill>
              </a:rPr>
              <a:t>: i bit sono trasmessi in successione sulla stessa linea</a:t>
            </a:r>
          </a:p>
          <a:p>
            <a:pPr lvl="1"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asincrona</a:t>
            </a:r>
          </a:p>
          <a:p>
            <a:pPr lvl="1"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sincrona</a:t>
            </a: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Parallela</a:t>
            </a:r>
            <a:r>
              <a:rPr lang="it-IT" dirty="0" smtClean="0">
                <a:solidFill>
                  <a:srgbClr val="000066"/>
                </a:solidFill>
              </a:rPr>
              <a:t>: i bit sono trasferiti lungo linee separate</a:t>
            </a:r>
          </a:p>
          <a:p>
            <a:pPr lvl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più veloce rispetto alla trasmissione seriale</a:t>
            </a:r>
          </a:p>
          <a:p>
            <a:pPr lvl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più ingombrante e costosa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di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20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681537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Il protocollo </a:t>
            </a:r>
            <a:r>
              <a:rPr lang="it-IT" b="1" dirty="0" smtClean="0">
                <a:solidFill>
                  <a:srgbClr val="000066"/>
                </a:solidFill>
              </a:rPr>
              <a:t>SPI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erial </a:t>
            </a:r>
            <a:r>
              <a:rPr lang="it-IT" b="1" dirty="0" err="1" smtClean="0">
                <a:solidFill>
                  <a:srgbClr val="000066"/>
                </a:solidFill>
              </a:rPr>
              <a:t>P</a:t>
            </a:r>
            <a:r>
              <a:rPr lang="it-IT" dirty="0" err="1" smtClean="0">
                <a:solidFill>
                  <a:srgbClr val="000066"/>
                </a:solidFill>
              </a:rPr>
              <a:t>eripheral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b="1" dirty="0" smtClean="0">
                <a:solidFill>
                  <a:srgbClr val="000066"/>
                </a:solidFill>
              </a:rPr>
              <a:t>I</a:t>
            </a:r>
            <a:r>
              <a:rPr lang="it-IT" dirty="0" smtClean="0">
                <a:solidFill>
                  <a:srgbClr val="000066"/>
                </a:solidFill>
              </a:rPr>
              <a:t>nterface) è un metodo di comunicazione seriale </a:t>
            </a:r>
            <a:r>
              <a:rPr lang="it-IT" i="1" dirty="0" smtClean="0">
                <a:solidFill>
                  <a:srgbClr val="000066"/>
                </a:solidFill>
              </a:rPr>
              <a:t>sincrono</a:t>
            </a:r>
            <a:r>
              <a:rPr lang="it-IT" dirty="0" smtClean="0">
                <a:solidFill>
                  <a:srgbClr val="000066"/>
                </a:solidFill>
              </a:rPr>
              <a:t> che permette di collegare più dispositivi ad uno stesso </a:t>
            </a:r>
            <a:r>
              <a:rPr lang="it-IT" i="1" dirty="0" smtClean="0">
                <a:solidFill>
                  <a:srgbClr val="000066"/>
                </a:solidFill>
              </a:rPr>
              <a:t>bus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dirty="0" smtClean="0">
                <a:solidFill>
                  <a:srgbClr val="000066"/>
                </a:solidFill>
              </a:rPr>
              <a:t>(4 linee)</a:t>
            </a: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dirty="0" err="1" smtClean="0">
                <a:solidFill>
                  <a:srgbClr val="000066"/>
                </a:solidFill>
              </a:rPr>
              <a:t>Full-duplex</a:t>
            </a:r>
            <a:r>
              <a:rPr lang="it-IT" dirty="0" smtClean="0">
                <a:solidFill>
                  <a:srgbClr val="000066"/>
                </a:solidFill>
              </a:rPr>
              <a:t> (trasmissione bidirezionale simultanea)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Ogni dispositivo ha un </a:t>
            </a:r>
            <a:r>
              <a:rPr lang="it-IT" i="1" dirty="0" smtClean="0">
                <a:solidFill>
                  <a:srgbClr val="000066"/>
                </a:solidFill>
              </a:rPr>
              <a:t>indirizzo</a:t>
            </a:r>
            <a:r>
              <a:rPr lang="it-IT" dirty="0" smtClean="0">
                <a:solidFill>
                  <a:srgbClr val="000066"/>
                </a:solidFill>
              </a:rPr>
              <a:t> univoco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Più veloce rispetto a I2C (fino a 8 Mb/s)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Meno usato su Arduino rispetto a I2C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https://www.arduino.cc/en/reference/SPI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SPI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21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68153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5000"/>
              </a:lnSpc>
              <a:buNone/>
            </a:pPr>
            <a:r>
              <a:rPr lang="it-IT" dirty="0" smtClean="0">
                <a:solidFill>
                  <a:srgbClr val="000066"/>
                </a:solidFill>
              </a:rPr>
              <a:t>Il protocollo si basa su 4 linee:</a:t>
            </a: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SCK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erial </a:t>
            </a:r>
            <a:r>
              <a:rPr lang="it-IT" b="1" dirty="0" err="1" smtClean="0">
                <a:solidFill>
                  <a:srgbClr val="000066"/>
                </a:solidFill>
              </a:rPr>
              <a:t>C</a:t>
            </a:r>
            <a:r>
              <a:rPr lang="it-IT" dirty="0" err="1" smtClean="0">
                <a:solidFill>
                  <a:srgbClr val="000066"/>
                </a:solidFill>
              </a:rPr>
              <a:t>loc</a:t>
            </a:r>
            <a:r>
              <a:rPr lang="it-IT" b="1" dirty="0" err="1" smtClean="0">
                <a:solidFill>
                  <a:srgbClr val="000066"/>
                </a:solidFill>
              </a:rPr>
              <a:t>K</a:t>
            </a:r>
            <a:r>
              <a:rPr lang="it-IT" dirty="0" smtClean="0">
                <a:solidFill>
                  <a:srgbClr val="000066"/>
                </a:solidFill>
              </a:rPr>
              <a:t>): segnale di clock emesso dal master</a:t>
            </a:r>
          </a:p>
          <a:p>
            <a:pPr>
              <a:lnSpc>
                <a:spcPct val="85000"/>
              </a:lnSpc>
            </a:pPr>
            <a:r>
              <a:rPr lang="en-US" b="1" dirty="0" smtClean="0">
                <a:solidFill>
                  <a:srgbClr val="000066"/>
                </a:solidFill>
              </a:rPr>
              <a:t>MISO</a:t>
            </a:r>
            <a:r>
              <a:rPr lang="en-US" dirty="0" smtClean="0">
                <a:solidFill>
                  <a:srgbClr val="000066"/>
                </a:solidFill>
              </a:rPr>
              <a:t> (</a:t>
            </a:r>
            <a:r>
              <a:rPr lang="en-US" b="1" dirty="0" smtClean="0">
                <a:solidFill>
                  <a:srgbClr val="000066"/>
                </a:solidFill>
              </a:rPr>
              <a:t>M</a:t>
            </a:r>
            <a:r>
              <a:rPr lang="en-US" dirty="0" smtClean="0">
                <a:solidFill>
                  <a:srgbClr val="000066"/>
                </a:solidFill>
              </a:rPr>
              <a:t>aster </a:t>
            </a:r>
            <a:r>
              <a:rPr lang="en-US" b="1" dirty="0" smtClean="0">
                <a:solidFill>
                  <a:srgbClr val="000066"/>
                </a:solidFill>
              </a:rPr>
              <a:t>I</a:t>
            </a:r>
            <a:r>
              <a:rPr lang="en-US" dirty="0" smtClean="0">
                <a:solidFill>
                  <a:srgbClr val="000066"/>
                </a:solidFill>
              </a:rPr>
              <a:t>n </a:t>
            </a:r>
            <a:r>
              <a:rPr lang="en-US" b="1" dirty="0" smtClean="0">
                <a:solidFill>
                  <a:srgbClr val="000066"/>
                </a:solidFill>
              </a:rPr>
              <a:t>S</a:t>
            </a:r>
            <a:r>
              <a:rPr lang="en-US" dirty="0" smtClean="0">
                <a:solidFill>
                  <a:srgbClr val="000066"/>
                </a:solidFill>
              </a:rPr>
              <a:t>lave </a:t>
            </a:r>
            <a:r>
              <a:rPr lang="en-US" b="1" dirty="0" smtClean="0">
                <a:solidFill>
                  <a:srgbClr val="000066"/>
                </a:solidFill>
              </a:rPr>
              <a:t>O</a:t>
            </a:r>
            <a:r>
              <a:rPr lang="en-US" dirty="0" smtClean="0">
                <a:solidFill>
                  <a:srgbClr val="000066"/>
                </a:solidFill>
              </a:rPr>
              <a:t>ut)</a:t>
            </a:r>
            <a:r>
              <a:rPr lang="it-IT" dirty="0" smtClean="0">
                <a:solidFill>
                  <a:srgbClr val="000066"/>
                </a:solidFill>
              </a:rPr>
              <a:t>: ingresso per il master, uscita per lo slave</a:t>
            </a: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MOSI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M</a:t>
            </a:r>
            <a:r>
              <a:rPr lang="it-IT" dirty="0" smtClean="0">
                <a:solidFill>
                  <a:srgbClr val="000066"/>
                </a:solidFill>
              </a:rPr>
              <a:t>aster </a:t>
            </a:r>
            <a:r>
              <a:rPr lang="it-IT" b="1" dirty="0" smtClean="0">
                <a:solidFill>
                  <a:srgbClr val="000066"/>
                </a:solidFill>
              </a:rPr>
              <a:t>O</a:t>
            </a:r>
            <a:r>
              <a:rPr lang="it-IT" dirty="0" smtClean="0">
                <a:solidFill>
                  <a:srgbClr val="000066"/>
                </a:solidFill>
              </a:rPr>
              <a:t>utput 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lave </a:t>
            </a:r>
            <a:r>
              <a:rPr lang="it-IT" b="1" dirty="0" smtClean="0">
                <a:solidFill>
                  <a:srgbClr val="000066"/>
                </a:solidFill>
              </a:rPr>
              <a:t>I</a:t>
            </a:r>
            <a:r>
              <a:rPr lang="it-IT" dirty="0" smtClean="0">
                <a:solidFill>
                  <a:srgbClr val="000066"/>
                </a:solidFill>
              </a:rPr>
              <a:t>nput): uscita per il master, ingresso per lo slave</a:t>
            </a: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SS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b="1" dirty="0" smtClean="0">
                <a:solidFill>
                  <a:srgbClr val="000066"/>
                </a:solidFill>
              </a:rPr>
              <a:t>S</a:t>
            </a:r>
            <a:r>
              <a:rPr lang="it-IT" dirty="0" smtClean="0">
                <a:solidFill>
                  <a:srgbClr val="000066"/>
                </a:solidFill>
              </a:rPr>
              <a:t>lave </a:t>
            </a:r>
            <a:r>
              <a:rPr lang="it-IT" b="1" dirty="0" err="1" smtClean="0">
                <a:solidFill>
                  <a:srgbClr val="000066"/>
                </a:solidFill>
              </a:rPr>
              <a:t>S</a:t>
            </a:r>
            <a:r>
              <a:rPr lang="it-IT" dirty="0" err="1" smtClean="0">
                <a:solidFill>
                  <a:srgbClr val="000066"/>
                </a:solidFill>
              </a:rPr>
              <a:t>elect</a:t>
            </a:r>
            <a:r>
              <a:rPr lang="it-IT" dirty="0" smtClean="0">
                <a:solidFill>
                  <a:srgbClr val="000066"/>
                </a:solidFill>
              </a:rPr>
              <a:t>), emesso dal master per selezionare il dispositivo con cui comunicare:</a:t>
            </a:r>
            <a:br>
              <a:rPr lang="it-IT" dirty="0" smtClean="0">
                <a:solidFill>
                  <a:srgbClr val="000066"/>
                </a:solidFill>
              </a:rPr>
            </a:br>
            <a:r>
              <a:rPr lang="it-IT" dirty="0" smtClean="0">
                <a:solidFill>
                  <a:srgbClr val="000066"/>
                </a:solidFill>
              </a:rPr>
              <a:t>il dispositivo comunica con il master quando il pin SS è al livello logico basso</a:t>
            </a: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SPI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22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285860"/>
            <a:ext cx="7786742" cy="1159538"/>
          </a:xfrm>
        </p:spPr>
        <p:txBody>
          <a:bodyPr>
            <a:normAutofit/>
          </a:bodyPr>
          <a:lstStyle/>
          <a:p>
            <a:pPr marL="0" indent="0">
              <a:lnSpc>
                <a:spcPct val="85000"/>
              </a:lnSpc>
              <a:buNone/>
            </a:pPr>
            <a:r>
              <a:rPr lang="it-IT" dirty="0" smtClean="0">
                <a:solidFill>
                  <a:srgbClr val="000066"/>
                </a:solidFill>
              </a:rPr>
              <a:t>Modalità per la connessione SPI di più slave allo stesso master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SPI</a:t>
            </a:r>
            <a:endParaRPr lang="it-IT" sz="3600" dirty="0" smtClean="0"/>
          </a:p>
        </p:txBody>
      </p:sp>
      <p:pic>
        <p:nvPicPr>
          <p:cNvPr id="3075" name="Picture 3" descr="E:\Download\SPI-protocol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14620"/>
            <a:ext cx="3745382" cy="2969971"/>
          </a:xfrm>
          <a:prstGeom prst="rect">
            <a:avLst/>
          </a:prstGeom>
          <a:noFill/>
        </p:spPr>
      </p:pic>
      <p:pic>
        <p:nvPicPr>
          <p:cNvPr id="3076" name="Picture 4" descr="E:\Download\SPI-protocol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714620"/>
            <a:ext cx="3745382" cy="2969971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000100" y="5857892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Collegamento con più Slave </a:t>
            </a:r>
            <a:r>
              <a:rPr lang="it-IT" sz="1600" dirty="0" err="1" smtClean="0"/>
              <a:t>Select</a:t>
            </a:r>
            <a:endParaRPr lang="it-IT" sz="1600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4929190" y="5857892"/>
            <a:ext cx="3143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Collegamento a catena (</a:t>
            </a:r>
            <a:r>
              <a:rPr lang="it-IT" sz="1600" dirty="0" err="1" smtClean="0"/>
              <a:t>daisy</a:t>
            </a:r>
            <a:r>
              <a:rPr lang="it-IT" sz="1600" dirty="0" smtClean="0"/>
              <a:t> </a:t>
            </a:r>
            <a:r>
              <a:rPr lang="it-IT" sz="1600" dirty="0" err="1" smtClean="0"/>
              <a:t>chain</a:t>
            </a:r>
            <a:r>
              <a:rPr lang="it-IT" sz="16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9"/>
            <a:ext cx="8047561" cy="2016794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Il software necessario per la gestione del protocollo SPI è contenuto nel package </a:t>
            </a:r>
            <a:r>
              <a:rPr lang="it-IT" b="1" dirty="0" smtClean="0">
                <a:solidFill>
                  <a:srgbClr val="000066"/>
                </a:solidFill>
              </a:rPr>
              <a:t>SPI</a:t>
            </a: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La libreria deve essere dichiarata con:</a:t>
            </a:r>
            <a:br>
              <a:rPr lang="it-IT" dirty="0" smtClean="0">
                <a:solidFill>
                  <a:srgbClr val="000066"/>
                </a:solidFill>
              </a:rPr>
            </a:br>
            <a:r>
              <a:rPr lang="en-US" b="1" dirty="0" smtClean="0">
                <a:solidFill>
                  <a:srgbClr val="000066"/>
                </a:solidFill>
              </a:rPr>
              <a:t>#include &lt;</a:t>
            </a:r>
            <a:r>
              <a:rPr lang="en-US" b="1" dirty="0" err="1" smtClean="0">
                <a:solidFill>
                  <a:srgbClr val="000066"/>
                </a:solidFill>
              </a:rPr>
              <a:t>SPI.h</a:t>
            </a:r>
            <a:r>
              <a:rPr lang="en-US" b="1" dirty="0" smtClean="0">
                <a:solidFill>
                  <a:srgbClr val="000066"/>
                </a:solidFill>
              </a:rPr>
              <a:t>&gt;</a:t>
            </a: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SPI</a:t>
            </a:r>
            <a:endParaRPr lang="it-IT" sz="3600" dirty="0" smtClean="0"/>
          </a:p>
        </p:txBody>
      </p:sp>
      <p:pic>
        <p:nvPicPr>
          <p:cNvPr id="4098" name="Picture 2" descr="E:\Download\arduino-ics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357562"/>
            <a:ext cx="5724525" cy="3267075"/>
          </a:xfrm>
          <a:prstGeom prst="rect">
            <a:avLst/>
          </a:prstGeom>
          <a:noFill/>
        </p:spPr>
      </p:pic>
      <p:sp>
        <p:nvSpPr>
          <p:cNvPr id="6" name="CasellaDiTesto 5"/>
          <p:cNvSpPr txBox="1"/>
          <p:nvPr/>
        </p:nvSpPr>
        <p:spPr>
          <a:xfrm>
            <a:off x="6357950" y="4000504"/>
            <a:ext cx="24288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Pin utilizzati</a:t>
            </a:r>
          </a:p>
          <a:p>
            <a:r>
              <a:rPr lang="it-IT" sz="2800" b="1" dirty="0" smtClean="0"/>
              <a:t>SCK</a:t>
            </a:r>
            <a:r>
              <a:rPr lang="it-IT" sz="2800" dirty="0" smtClean="0"/>
              <a:t>: PB6 (13)</a:t>
            </a:r>
          </a:p>
          <a:p>
            <a:r>
              <a:rPr lang="it-IT" sz="2800" b="1" dirty="0" smtClean="0"/>
              <a:t>MISO</a:t>
            </a:r>
            <a:r>
              <a:rPr lang="it-IT" sz="2800" dirty="0" smtClean="0"/>
              <a:t>: PB4 (12)</a:t>
            </a:r>
          </a:p>
          <a:p>
            <a:r>
              <a:rPr lang="it-IT" sz="2800" b="1" dirty="0" smtClean="0"/>
              <a:t>MOSI</a:t>
            </a:r>
            <a:r>
              <a:rPr lang="it-IT" sz="2800" dirty="0" smtClean="0"/>
              <a:t>: PB3 (11)</a:t>
            </a:r>
          </a:p>
          <a:p>
            <a:r>
              <a:rPr lang="it-IT" sz="2800" b="1" dirty="0" smtClean="0"/>
              <a:t>SS</a:t>
            </a:r>
            <a:r>
              <a:rPr lang="it-IT" sz="2800" dirty="0" smtClean="0"/>
              <a:t>: PB2 (10)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24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40768"/>
            <a:ext cx="8047561" cy="4945752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SPI.Setting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speed</a:t>
            </a:r>
            <a:r>
              <a:rPr lang="it-IT" b="1" dirty="0" smtClean="0">
                <a:solidFill>
                  <a:srgbClr val="000066"/>
                </a:solidFill>
              </a:rPr>
              <a:t>, </a:t>
            </a:r>
            <a:r>
              <a:rPr lang="it-IT" b="1" dirty="0" err="1" smtClean="0">
                <a:solidFill>
                  <a:srgbClr val="000066"/>
                </a:solidFill>
              </a:rPr>
              <a:t>dataOrder</a:t>
            </a:r>
            <a:r>
              <a:rPr lang="it-IT" b="1" dirty="0" smtClean="0">
                <a:solidFill>
                  <a:srgbClr val="000066"/>
                </a:solidFill>
              </a:rPr>
              <a:t>, </a:t>
            </a:r>
            <a:r>
              <a:rPr lang="it-IT" b="1" dirty="0" err="1" smtClean="0">
                <a:solidFill>
                  <a:srgbClr val="000066"/>
                </a:solidFill>
              </a:rPr>
              <a:t>dataMode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r>
              <a:rPr lang="it-IT" dirty="0" smtClean="0">
                <a:solidFill>
                  <a:srgbClr val="000066"/>
                </a:solidFill>
              </a:rPr>
              <a:t>: assegna le impostazioni della connessione (dipendono dal dispositivo)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SPI.beginTransaction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settings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  <a:r>
              <a:rPr lang="it-IT" dirty="0" smtClean="0">
                <a:solidFill>
                  <a:srgbClr val="000066"/>
                </a:solidFill>
              </a:rPr>
              <a:t>: apre la connessione con le impostazioni dichiarate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SPI.transfer</a:t>
            </a:r>
            <a:r>
              <a:rPr lang="it-IT" b="1" dirty="0" smtClean="0">
                <a:solidFill>
                  <a:srgbClr val="000066"/>
                </a:solidFill>
              </a:rPr>
              <a:t>(val)</a:t>
            </a:r>
            <a:r>
              <a:rPr lang="it-IT" dirty="0" smtClean="0">
                <a:solidFill>
                  <a:srgbClr val="000066"/>
                </a:solidFill>
              </a:rPr>
              <a:t>: trasferisce i dati</a:t>
            </a:r>
          </a:p>
          <a:p>
            <a:pPr>
              <a:lnSpc>
                <a:spcPct val="85000"/>
              </a:lnSpc>
            </a:pPr>
            <a:r>
              <a:rPr lang="it-IT" b="1" dirty="0" err="1" smtClean="0">
                <a:solidFill>
                  <a:srgbClr val="000066"/>
                </a:solidFill>
              </a:rPr>
              <a:t>SPI.endTransaction</a:t>
            </a:r>
            <a:r>
              <a:rPr lang="it-IT" b="1" dirty="0" smtClean="0">
                <a:solidFill>
                  <a:srgbClr val="000066"/>
                </a:solidFill>
              </a:rPr>
              <a:t>()</a:t>
            </a:r>
            <a:r>
              <a:rPr lang="it-IT" dirty="0" smtClean="0">
                <a:solidFill>
                  <a:srgbClr val="000066"/>
                </a:solidFill>
              </a:rPr>
              <a:t>: chiude la connessione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Maggiori dettagli su:</a:t>
            </a:r>
          </a:p>
          <a:p>
            <a:pPr lvl="1"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  <a:hlinkClick r:id="rId2"/>
              </a:rPr>
              <a:t>https://www.arduino.cc/en/reference/SPI</a:t>
            </a: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Protocollo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SPI: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principali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funzioni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500174"/>
            <a:ext cx="7674002" cy="4572032"/>
          </a:xfrm>
        </p:spPr>
        <p:txBody>
          <a:bodyPr>
            <a:normAutofit lnSpcReduction="10000"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Ogni carattere viene trasmesso in modo indipendente dagli altri</a:t>
            </a:r>
            <a:endParaRPr lang="it-IT" b="1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UART</a:t>
            </a:r>
            <a:r>
              <a:rPr lang="it-IT" dirty="0" smtClean="0">
                <a:solidFill>
                  <a:srgbClr val="000066"/>
                </a:solidFill>
              </a:rPr>
              <a:t> (o USART): acronimo di </a:t>
            </a:r>
            <a:r>
              <a:rPr lang="it-IT" b="1" dirty="0" smtClean="0">
                <a:solidFill>
                  <a:srgbClr val="000066"/>
                </a:solidFill>
              </a:rPr>
              <a:t>U</a:t>
            </a:r>
            <a:r>
              <a:rPr lang="it-IT" dirty="0" smtClean="0">
                <a:solidFill>
                  <a:srgbClr val="000066"/>
                </a:solidFill>
              </a:rPr>
              <a:t>niversal </a:t>
            </a:r>
            <a:r>
              <a:rPr lang="it-IT" b="1" dirty="0" err="1" smtClean="0">
                <a:solidFill>
                  <a:srgbClr val="000066"/>
                </a:solidFill>
              </a:rPr>
              <a:t>A</a:t>
            </a:r>
            <a:r>
              <a:rPr lang="it-IT" dirty="0" err="1" smtClean="0">
                <a:solidFill>
                  <a:srgbClr val="000066"/>
                </a:solidFill>
              </a:rPr>
              <a:t>synchronous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b="1" dirty="0" err="1" smtClean="0">
                <a:solidFill>
                  <a:srgbClr val="000066"/>
                </a:solidFill>
              </a:rPr>
              <a:t>R</a:t>
            </a:r>
            <a:r>
              <a:rPr lang="it-IT" dirty="0" err="1" smtClean="0">
                <a:solidFill>
                  <a:srgbClr val="000066"/>
                </a:solidFill>
              </a:rPr>
              <a:t>eceiver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b="1" dirty="0" err="1" smtClean="0">
                <a:solidFill>
                  <a:srgbClr val="000066"/>
                </a:solidFill>
              </a:rPr>
              <a:t>T</a:t>
            </a:r>
            <a:r>
              <a:rPr lang="it-IT" dirty="0" err="1" smtClean="0">
                <a:solidFill>
                  <a:srgbClr val="000066"/>
                </a:solidFill>
              </a:rPr>
              <a:t>ransmitter</a:t>
            </a:r>
            <a:endParaRPr lang="it-IT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</a:pPr>
            <a:r>
              <a:rPr lang="it-IT" b="1" dirty="0" smtClean="0">
                <a:solidFill>
                  <a:srgbClr val="000066"/>
                </a:solidFill>
              </a:rPr>
              <a:t>Duplex</a:t>
            </a:r>
            <a:r>
              <a:rPr lang="it-IT" dirty="0" smtClean="0">
                <a:solidFill>
                  <a:srgbClr val="000066"/>
                </a:solidFill>
              </a:rPr>
              <a:t> (bidirezionale simultanea) o </a:t>
            </a:r>
            <a:r>
              <a:rPr lang="it-IT" b="1" dirty="0" err="1" smtClean="0">
                <a:solidFill>
                  <a:srgbClr val="000066"/>
                </a:solidFill>
              </a:rPr>
              <a:t>half-duplex</a:t>
            </a:r>
            <a:r>
              <a:rPr lang="it-IT" dirty="0" smtClean="0">
                <a:solidFill>
                  <a:srgbClr val="000066"/>
                </a:solidFill>
              </a:rPr>
              <a:t> (bidirezionale alternata)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Connessione punto-punto (RS-232) e </a:t>
            </a:r>
            <a:r>
              <a:rPr lang="it-IT" dirty="0" err="1" smtClean="0">
                <a:solidFill>
                  <a:srgbClr val="000066"/>
                </a:solidFill>
              </a:rPr>
              <a:t>multipunto</a:t>
            </a:r>
            <a:r>
              <a:rPr lang="it-IT" dirty="0" smtClean="0">
                <a:solidFill>
                  <a:srgbClr val="000066"/>
                </a:solidFill>
              </a:rPr>
              <a:t> (RS-422)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Linee </a:t>
            </a:r>
            <a:r>
              <a:rPr lang="it-IT" b="1" dirty="0" err="1" smtClean="0">
                <a:solidFill>
                  <a:srgbClr val="000066"/>
                </a:solidFill>
              </a:rPr>
              <a:t>Tx</a:t>
            </a:r>
            <a:r>
              <a:rPr lang="it-IT" dirty="0" smtClean="0">
                <a:solidFill>
                  <a:srgbClr val="000066"/>
                </a:solidFill>
              </a:rPr>
              <a:t> (trasmissione), </a:t>
            </a:r>
            <a:r>
              <a:rPr lang="it-IT" b="1" dirty="0" err="1" smtClean="0">
                <a:solidFill>
                  <a:srgbClr val="000066"/>
                </a:solidFill>
              </a:rPr>
              <a:t>Rx</a:t>
            </a:r>
            <a:r>
              <a:rPr lang="it-IT" dirty="0" smtClean="0">
                <a:solidFill>
                  <a:srgbClr val="000066"/>
                </a:solidFill>
              </a:rPr>
              <a:t> (ricezione)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Linee di controllo opzionali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asincrona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asincrona</a:t>
            </a:r>
            <a:endParaRPr lang="it-IT" sz="3600" dirty="0" smtClean="0"/>
          </a:p>
        </p:txBody>
      </p:sp>
      <p:pic>
        <p:nvPicPr>
          <p:cNvPr id="1027" name="Picture 3" descr="E:\Download\Rs232-trac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285860"/>
            <a:ext cx="5019675" cy="3400425"/>
          </a:xfrm>
          <a:prstGeom prst="rect">
            <a:avLst/>
          </a:prstGeom>
          <a:noFill/>
        </p:spPr>
      </p:pic>
      <p:pic>
        <p:nvPicPr>
          <p:cNvPr id="1029" name="Picture 5" descr="E:\Download\DE-9_Mal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5072074"/>
            <a:ext cx="1466436" cy="653412"/>
          </a:xfrm>
          <a:prstGeom prst="rect">
            <a:avLst/>
          </a:prstGeom>
          <a:noFill/>
        </p:spPr>
      </p:pic>
      <p:sp>
        <p:nvSpPr>
          <p:cNvPr id="9" name="CasellaDiTesto 8"/>
          <p:cNvSpPr txBox="1"/>
          <p:nvPr/>
        </p:nvSpPr>
        <p:spPr>
          <a:xfrm>
            <a:off x="1357290" y="5715016"/>
            <a:ext cx="19288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Connettore 9 pin – femmina</a:t>
            </a:r>
            <a:endParaRPr lang="it-IT" dirty="0"/>
          </a:p>
        </p:txBody>
      </p:sp>
      <p:pic>
        <p:nvPicPr>
          <p:cNvPr id="1026" name="Picture 2" descr="E:\Download\DB-25_male.svg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5072074"/>
            <a:ext cx="2414133" cy="644684"/>
          </a:xfrm>
          <a:prstGeom prst="rect">
            <a:avLst/>
          </a:prstGeom>
          <a:noFill/>
        </p:spPr>
      </p:pic>
      <p:sp>
        <p:nvSpPr>
          <p:cNvPr id="10" name="CasellaDiTesto 9"/>
          <p:cNvSpPr txBox="1"/>
          <p:nvPr/>
        </p:nvSpPr>
        <p:spPr>
          <a:xfrm>
            <a:off x="5429256" y="5715016"/>
            <a:ext cx="207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Connettore 25 pin – femmina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357298"/>
            <a:ext cx="7862887" cy="5112568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In Arduino UNO la comunicazione seriale standard è realizzata tramite i pin 0 (</a:t>
            </a:r>
            <a:r>
              <a:rPr lang="it-IT" b="1" dirty="0" smtClean="0">
                <a:solidFill>
                  <a:srgbClr val="000066"/>
                </a:solidFill>
              </a:rPr>
              <a:t>RX</a:t>
            </a:r>
            <a:r>
              <a:rPr lang="it-IT" dirty="0" smtClean="0">
                <a:solidFill>
                  <a:srgbClr val="000066"/>
                </a:solidFill>
              </a:rPr>
              <a:t>), 1 (</a:t>
            </a:r>
            <a:r>
              <a:rPr lang="it-IT" b="1" dirty="0" smtClean="0">
                <a:solidFill>
                  <a:srgbClr val="000066"/>
                </a:solidFill>
              </a:rPr>
              <a:t>TX</a:t>
            </a:r>
            <a:r>
              <a:rPr lang="it-IT" dirty="0" smtClean="0">
                <a:solidFill>
                  <a:srgbClr val="000066"/>
                </a:solidFill>
              </a:rPr>
              <a:t>) del connettore </a:t>
            </a:r>
            <a:r>
              <a:rPr lang="it-IT" dirty="0" err="1" smtClean="0">
                <a:solidFill>
                  <a:srgbClr val="000066"/>
                </a:solidFill>
              </a:rPr>
              <a:t>Digital</a:t>
            </a:r>
            <a:r>
              <a:rPr lang="it-IT" dirty="0" smtClean="0">
                <a:solidFill>
                  <a:srgbClr val="000066"/>
                </a:solidFill>
              </a:rPr>
              <a:t> (</a:t>
            </a:r>
            <a:r>
              <a:rPr lang="it-IT" dirty="0" err="1" smtClean="0">
                <a:solidFill>
                  <a:srgbClr val="000066"/>
                </a:solidFill>
              </a:rPr>
              <a:t>PWM~</a:t>
            </a:r>
            <a:r>
              <a:rPr lang="it-IT" dirty="0" smtClean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 pin </a:t>
            </a:r>
            <a:r>
              <a:rPr lang="it-IT" dirty="0" err="1" smtClean="0">
                <a:solidFill>
                  <a:srgbClr val="000066"/>
                </a:solidFill>
              </a:rPr>
              <a:t>Rx</a:t>
            </a:r>
            <a:r>
              <a:rPr lang="it-IT" dirty="0" smtClean="0">
                <a:solidFill>
                  <a:srgbClr val="000066"/>
                </a:solidFill>
              </a:rPr>
              <a:t> </a:t>
            </a:r>
            <a:r>
              <a:rPr lang="it-IT" dirty="0" err="1" smtClean="0">
                <a:solidFill>
                  <a:srgbClr val="000066"/>
                </a:solidFill>
              </a:rPr>
              <a:t>eTx</a:t>
            </a:r>
            <a:r>
              <a:rPr lang="it-IT" dirty="0" smtClean="0">
                <a:solidFill>
                  <a:srgbClr val="000066"/>
                </a:solidFill>
              </a:rPr>
              <a:t> sono collegati alla porta </a:t>
            </a:r>
            <a:r>
              <a:rPr lang="it-IT" b="1" dirty="0" smtClean="0">
                <a:solidFill>
                  <a:srgbClr val="000066"/>
                </a:solidFill>
              </a:rPr>
              <a:t>USB</a:t>
            </a:r>
            <a:r>
              <a:rPr lang="it-IT" dirty="0" smtClean="0">
                <a:solidFill>
                  <a:srgbClr val="000066"/>
                </a:solidFill>
              </a:rPr>
              <a:t> tramite il microcontrollore ATmega16U2, che effettua le necessarie conversioni tra i due tipi di porte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L’utilizzo dei pin </a:t>
            </a:r>
            <a:r>
              <a:rPr lang="it-IT" dirty="0" err="1" smtClean="0">
                <a:solidFill>
                  <a:srgbClr val="000066"/>
                </a:solidFill>
              </a:rPr>
              <a:t>Rx</a:t>
            </a:r>
            <a:r>
              <a:rPr lang="it-IT" dirty="0" smtClean="0">
                <a:solidFill>
                  <a:srgbClr val="000066"/>
                </a:solidFill>
              </a:rPr>
              <a:t> e </a:t>
            </a:r>
            <a:r>
              <a:rPr lang="it-IT" dirty="0" err="1" smtClean="0">
                <a:solidFill>
                  <a:srgbClr val="000066"/>
                </a:solidFill>
              </a:rPr>
              <a:t>Tx</a:t>
            </a:r>
            <a:r>
              <a:rPr lang="it-IT" dirty="0" smtClean="0">
                <a:solidFill>
                  <a:srgbClr val="000066"/>
                </a:solidFill>
              </a:rPr>
              <a:t> per altri scopi può interferire con la comunicazione seriale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Alle linee </a:t>
            </a:r>
            <a:r>
              <a:rPr lang="it-IT" dirty="0" err="1" smtClean="0">
                <a:solidFill>
                  <a:srgbClr val="000066"/>
                </a:solidFill>
              </a:rPr>
              <a:t>Tx</a:t>
            </a:r>
            <a:r>
              <a:rPr lang="it-IT" dirty="0" smtClean="0">
                <a:solidFill>
                  <a:srgbClr val="000066"/>
                </a:solidFill>
              </a:rPr>
              <a:t> e </a:t>
            </a:r>
            <a:r>
              <a:rPr lang="it-IT" dirty="0" err="1" smtClean="0">
                <a:solidFill>
                  <a:srgbClr val="000066"/>
                </a:solidFill>
              </a:rPr>
              <a:t>Rx</a:t>
            </a:r>
            <a:r>
              <a:rPr lang="it-IT" dirty="0" smtClean="0">
                <a:solidFill>
                  <a:srgbClr val="000066"/>
                </a:solidFill>
              </a:rPr>
              <a:t> sono collegati due led che lampeggiano in presenza di un flusso di dati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(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asincrona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)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6752"/>
            <a:ext cx="7862887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Alcune schede hanno due porte seriali dedicate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È comunque possibile utilizzare altre coppie di pin per le comunicazioni seriali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Il protocollo per l’utilizzo delle porte seriali è gestito dal package </a:t>
            </a:r>
            <a:r>
              <a:rPr lang="it-IT" b="1" dirty="0" smtClean="0">
                <a:solidFill>
                  <a:srgbClr val="000066"/>
                </a:solidFill>
              </a:rPr>
              <a:t>Serial</a:t>
            </a:r>
            <a:r>
              <a:rPr lang="it-IT" dirty="0" smtClean="0">
                <a:solidFill>
                  <a:srgbClr val="000066"/>
                </a:solidFill>
              </a:rPr>
              <a:t> che contiene le funzioni per utili questo tipo di comunicazione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196752"/>
            <a:ext cx="7862887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buNone/>
            </a:pPr>
            <a:r>
              <a:rPr lang="it-IT" b="1" dirty="0" err="1" smtClean="0">
                <a:solidFill>
                  <a:srgbClr val="000066"/>
                </a:solidFill>
              </a:rPr>
              <a:t>Serial.begin</a:t>
            </a:r>
            <a:r>
              <a:rPr lang="it-IT" b="1" dirty="0" smtClean="0">
                <a:solidFill>
                  <a:srgbClr val="000066"/>
                </a:solidFill>
              </a:rPr>
              <a:t>(</a:t>
            </a:r>
            <a:r>
              <a:rPr lang="it-IT" b="1" dirty="0" err="1" smtClean="0">
                <a:solidFill>
                  <a:srgbClr val="000066"/>
                </a:solidFill>
              </a:rPr>
              <a:t>speed</a:t>
            </a:r>
            <a:r>
              <a:rPr lang="it-IT" b="1" dirty="0" smtClean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5000"/>
              </a:lnSpc>
              <a:buNone/>
            </a:pPr>
            <a:r>
              <a:rPr lang="it-IT" dirty="0" smtClean="0">
                <a:solidFill>
                  <a:srgbClr val="000066"/>
                </a:solidFill>
              </a:rPr>
              <a:t>Imposta la velocità per lo scambio dei dati</a:t>
            </a:r>
          </a:p>
          <a:p>
            <a:pPr>
              <a:lnSpc>
                <a:spcPct val="85000"/>
              </a:lnSpc>
            </a:pPr>
            <a:r>
              <a:rPr lang="it-IT" dirty="0" err="1" smtClean="0">
                <a:solidFill>
                  <a:srgbClr val="000066"/>
                </a:solidFill>
              </a:rPr>
              <a:t>speed</a:t>
            </a:r>
            <a:r>
              <a:rPr lang="it-IT" dirty="0" smtClean="0">
                <a:solidFill>
                  <a:srgbClr val="000066"/>
                </a:solidFill>
              </a:rPr>
              <a:t>: in bit per secondo  (long)</a:t>
            </a:r>
          </a:p>
          <a:p>
            <a:pPr>
              <a:lnSpc>
                <a:spcPct val="85000"/>
              </a:lnSpc>
              <a:buNone/>
            </a:pPr>
            <a:endParaRPr lang="it-IT" sz="1100" b="1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b="1" dirty="0" err="1" smtClean="0">
                <a:solidFill>
                  <a:srgbClr val="000066"/>
                </a:solidFill>
              </a:rPr>
              <a:t>Serial.print</a:t>
            </a:r>
            <a:r>
              <a:rPr lang="it-IT" b="1" dirty="0" smtClean="0">
                <a:solidFill>
                  <a:srgbClr val="000066"/>
                </a:solidFill>
              </a:rPr>
              <a:t>(val)</a:t>
            </a:r>
          </a:p>
          <a:p>
            <a:pPr>
              <a:lnSpc>
                <a:spcPct val="85000"/>
              </a:lnSpc>
            </a:pPr>
            <a:r>
              <a:rPr lang="it-IT" dirty="0" smtClean="0">
                <a:solidFill>
                  <a:srgbClr val="000066"/>
                </a:solidFill>
              </a:rPr>
              <a:t>val: la stringa inviata tramite la porta seriale</a:t>
            </a:r>
          </a:p>
          <a:p>
            <a:pPr>
              <a:lnSpc>
                <a:spcPct val="85000"/>
              </a:lnSpc>
              <a:buNone/>
            </a:pPr>
            <a:endParaRPr lang="it-IT" sz="1100" dirty="0" smtClean="0">
              <a:solidFill>
                <a:srgbClr val="000066"/>
              </a:solidFill>
            </a:endParaRPr>
          </a:p>
          <a:p>
            <a:pPr>
              <a:lnSpc>
                <a:spcPct val="85000"/>
              </a:lnSpc>
              <a:buNone/>
            </a:pPr>
            <a:r>
              <a:rPr lang="it-IT" b="1" dirty="0" err="1" smtClean="0">
                <a:solidFill>
                  <a:srgbClr val="000066"/>
                </a:solidFill>
              </a:rPr>
              <a:t>Serial.println</a:t>
            </a:r>
            <a:r>
              <a:rPr lang="it-IT" b="1" dirty="0" smtClean="0">
                <a:solidFill>
                  <a:srgbClr val="000066"/>
                </a:solidFill>
              </a:rPr>
              <a:t>(val)</a:t>
            </a:r>
            <a:r>
              <a:rPr lang="it-IT" dirty="0" smtClean="0">
                <a:solidFill>
                  <a:srgbClr val="000066"/>
                </a:solidFill>
              </a:rPr>
              <a:t> aggiunge in coda il carattere di </a:t>
            </a:r>
            <a:r>
              <a:rPr lang="it-IT" i="1" dirty="0" smtClean="0">
                <a:solidFill>
                  <a:srgbClr val="000066"/>
                </a:solidFill>
              </a:rPr>
              <a:t>nuova riga</a:t>
            </a:r>
            <a:r>
              <a:rPr lang="it-IT" dirty="0" smtClean="0">
                <a:solidFill>
                  <a:srgbClr val="000066"/>
                </a:solidFill>
              </a:rPr>
              <a:t> ('\ n‘)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7" y="1196752"/>
            <a:ext cx="7704856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Serial.println</a:t>
            </a:r>
            <a:r>
              <a:rPr lang="it-IT" sz="3000" b="1" dirty="0" smtClean="0">
                <a:solidFill>
                  <a:srgbClr val="000066"/>
                </a:solidFill>
              </a:rPr>
              <a:t>(val, format)</a:t>
            </a:r>
          </a:p>
          <a:p>
            <a:pPr>
              <a:lnSpc>
                <a:spcPct val="85000"/>
              </a:lnSpc>
              <a:spcBef>
                <a:spcPts val="768"/>
              </a:spcBef>
            </a:pPr>
            <a:r>
              <a:rPr lang="it-IT" sz="3000" dirty="0" smtClean="0">
                <a:solidFill>
                  <a:srgbClr val="000066"/>
                </a:solidFill>
              </a:rPr>
              <a:t>val: il valore da inviare</a:t>
            </a:r>
          </a:p>
          <a:p>
            <a:pPr>
              <a:lnSpc>
                <a:spcPct val="85000"/>
              </a:lnSpc>
              <a:spcBef>
                <a:spcPts val="768"/>
              </a:spcBef>
            </a:pPr>
            <a:r>
              <a:rPr lang="it-IT" sz="3000" dirty="0" smtClean="0">
                <a:solidFill>
                  <a:srgbClr val="000066"/>
                </a:solidFill>
              </a:rPr>
              <a:t>format: specifica la base numerica (per gli interi) o il numero di cifre decimali (per i numeri in virgola mobile)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dirty="0" smtClean="0">
                <a:solidFill>
                  <a:srgbClr val="000066"/>
                </a:solidFill>
              </a:rPr>
              <a:t>Nota: </a:t>
            </a:r>
            <a:r>
              <a:rPr lang="it-IT" sz="3000" dirty="0" err="1" smtClean="0">
                <a:solidFill>
                  <a:srgbClr val="000066"/>
                </a:solidFill>
              </a:rPr>
              <a:t>Serial.print</a:t>
            </a:r>
            <a:r>
              <a:rPr lang="it-IT" sz="3000" dirty="0" smtClean="0">
                <a:solidFill>
                  <a:srgbClr val="000066"/>
                </a:solidFill>
              </a:rPr>
              <a:t> e </a:t>
            </a:r>
            <a:r>
              <a:rPr lang="it-IT" sz="3000" dirty="0" err="1" smtClean="0">
                <a:solidFill>
                  <a:srgbClr val="000066"/>
                </a:solidFill>
              </a:rPr>
              <a:t>Serial.println</a:t>
            </a:r>
            <a:r>
              <a:rPr lang="it-IT" sz="3000" dirty="0" smtClean="0">
                <a:solidFill>
                  <a:srgbClr val="000066"/>
                </a:solidFill>
              </a:rPr>
              <a:t> restituiscono il numero di byte inviati, la lettura di questo valore è opzionale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Serial.flush</a:t>
            </a:r>
            <a:r>
              <a:rPr lang="it-IT" sz="3000" b="1" dirty="0" smtClean="0">
                <a:solidFill>
                  <a:srgbClr val="000066"/>
                </a:solidFill>
              </a:rPr>
              <a:t>()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dirty="0" smtClean="0">
                <a:solidFill>
                  <a:srgbClr val="000066"/>
                </a:solidFill>
              </a:rPr>
              <a:t>Attende il completamento della trasmissione dei dati seriali in uscita</a:t>
            </a:r>
          </a:p>
          <a:p>
            <a:pPr>
              <a:lnSpc>
                <a:spcPct val="85000"/>
              </a:lnSpc>
              <a:buNone/>
            </a:pPr>
            <a:endParaRPr lang="it-IT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515A4B-88E3-4D4C-B411-157D1138BBAD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7" y="1196752"/>
            <a:ext cx="7704856" cy="4896544"/>
          </a:xfrm>
        </p:spPr>
        <p:txBody>
          <a:bodyPr>
            <a:noAutofit/>
          </a:bodyPr>
          <a:lstStyle/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Serial.read</a:t>
            </a:r>
            <a:r>
              <a:rPr lang="it-IT" sz="3000" b="1" dirty="0" smtClean="0">
                <a:solidFill>
                  <a:srgbClr val="000066"/>
                </a:solidFill>
              </a:rPr>
              <a:t>()</a:t>
            </a:r>
          </a:p>
          <a:p>
            <a:pPr marL="0" indent="0"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Restituisce il primo byte dei dati in arrivo (-1, se non ci sono dati disponibili)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3000" b="1" dirty="0" err="1" smtClean="0">
                <a:solidFill>
                  <a:srgbClr val="000066"/>
                </a:solidFill>
              </a:rPr>
              <a:t>Serial.readBytes</a:t>
            </a:r>
            <a:r>
              <a:rPr lang="it-IT" sz="3000" b="1" dirty="0" smtClean="0">
                <a:solidFill>
                  <a:srgbClr val="000066"/>
                </a:solidFill>
              </a:rPr>
              <a:t>(</a:t>
            </a:r>
            <a:r>
              <a:rPr lang="it-IT" sz="3000" b="1" dirty="0" smtClean="0"/>
              <a:t>buffer, </a:t>
            </a:r>
            <a:r>
              <a:rPr lang="it-IT" sz="3000" b="1" dirty="0" err="1" smtClean="0"/>
              <a:t>length</a:t>
            </a:r>
            <a:r>
              <a:rPr lang="it-IT" sz="3000" b="1" dirty="0" smtClean="0"/>
              <a:t>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</a:rPr>
              <a:t>Legge i caratteri dalla porta seriale in un buffer</a:t>
            </a:r>
          </a:p>
          <a:p>
            <a:pPr>
              <a:lnSpc>
                <a:spcPct val="85000"/>
              </a:lnSpc>
              <a:spcBef>
                <a:spcPts val="768"/>
              </a:spcBef>
            </a:pPr>
            <a:r>
              <a:rPr lang="it-IT" sz="2800" dirty="0" smtClean="0">
                <a:solidFill>
                  <a:srgbClr val="000066"/>
                </a:solidFill>
              </a:rPr>
              <a:t>buffer: il buffer per memorizzare i byte in ( </a:t>
            </a:r>
            <a:r>
              <a:rPr lang="it-IT" sz="2800" dirty="0" err="1" smtClean="0">
                <a:solidFill>
                  <a:srgbClr val="000066"/>
                </a:solidFill>
              </a:rPr>
              <a:t>char</a:t>
            </a:r>
            <a:r>
              <a:rPr lang="it-IT" sz="2800" dirty="0" smtClean="0">
                <a:solidFill>
                  <a:srgbClr val="000066"/>
                </a:solidFill>
              </a:rPr>
              <a:t>[]o byte[])</a:t>
            </a:r>
          </a:p>
          <a:p>
            <a:pPr>
              <a:lnSpc>
                <a:spcPct val="85000"/>
              </a:lnSpc>
              <a:spcBef>
                <a:spcPts val="768"/>
              </a:spcBef>
            </a:pPr>
            <a:r>
              <a:rPr lang="it-IT" sz="2800" dirty="0" err="1" smtClean="0">
                <a:solidFill>
                  <a:srgbClr val="000066"/>
                </a:solidFill>
              </a:rPr>
              <a:t>length</a:t>
            </a:r>
            <a:r>
              <a:rPr lang="it-IT" sz="2800" dirty="0" smtClean="0">
                <a:solidFill>
                  <a:srgbClr val="000066"/>
                </a:solidFill>
              </a:rPr>
              <a:t>: il numero di byte da leggere ( </a:t>
            </a:r>
            <a:r>
              <a:rPr lang="it-IT" sz="2800" dirty="0" err="1" smtClean="0">
                <a:solidFill>
                  <a:srgbClr val="000066"/>
                </a:solidFill>
              </a:rPr>
              <a:t>int</a:t>
            </a:r>
            <a:r>
              <a:rPr lang="it-IT" sz="2800" dirty="0" smtClean="0">
                <a:solidFill>
                  <a:srgbClr val="000066"/>
                </a:solidFill>
              </a:rPr>
              <a:t>)</a:t>
            </a:r>
          </a:p>
          <a:p>
            <a:pPr>
              <a:lnSpc>
                <a:spcPct val="85000"/>
              </a:lnSpc>
              <a:spcBef>
                <a:spcPts val="768"/>
              </a:spcBef>
              <a:buNone/>
            </a:pPr>
            <a:r>
              <a:rPr lang="it-IT" sz="2800" dirty="0" smtClean="0">
                <a:solidFill>
                  <a:srgbClr val="000066"/>
                </a:solidFill>
                <a:latin typeface="+mj-lt"/>
              </a:rPr>
              <a:t>Restituisce il numero di byte </a:t>
            </a:r>
            <a:r>
              <a:rPr lang="it-IT" sz="2800" dirty="0" smtClean="0">
                <a:solidFill>
                  <a:srgbClr val="374146"/>
                </a:solidFill>
                <a:latin typeface="+mj-lt"/>
              </a:rPr>
              <a:t>inseriti nel buffer</a:t>
            </a:r>
          </a:p>
          <a:p>
            <a:pPr>
              <a:lnSpc>
                <a:spcPct val="85000"/>
              </a:lnSpc>
              <a:buNone/>
            </a:pPr>
            <a:endParaRPr lang="it-IT" sz="2800" dirty="0" smtClean="0">
              <a:solidFill>
                <a:srgbClr val="000066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Comunicazione</a:t>
            </a:r>
            <a:r>
              <a:rPr lang="en-GB" sz="3600" b="1" dirty="0" smtClean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3600" b="1" dirty="0" err="1" smtClean="0">
                <a:solidFill>
                  <a:srgbClr val="333399"/>
                </a:solidFill>
                <a:latin typeface="Tahoma" pitchFamily="34" charset="0"/>
              </a:rPr>
              <a:t>seriale</a:t>
            </a:r>
            <a:endParaRPr lang="it-IT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</TotalTime>
  <Words>1283</Words>
  <Application>Microsoft Office PowerPoint</Application>
  <PresentationFormat>Presentazione su schermo (4:3)</PresentationFormat>
  <Paragraphs>178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Diapositiva 1</vt:lpstr>
      <vt:lpstr>Protocolli di comunicazione</vt:lpstr>
      <vt:lpstr>Comunicazione seriale asincrona</vt:lpstr>
      <vt:lpstr>Comunicazione seriale asincrona</vt:lpstr>
      <vt:lpstr>Comunicazione seriale (asincrona)</vt:lpstr>
      <vt:lpstr>Comunicazione seriale</vt:lpstr>
      <vt:lpstr>Comunicazione seriale</vt:lpstr>
      <vt:lpstr>Comunicazione seriale</vt:lpstr>
      <vt:lpstr>Comunicazione seriale</vt:lpstr>
      <vt:lpstr>Comunicazione seriale</vt:lpstr>
      <vt:lpstr>Comunicazione seriale</vt:lpstr>
      <vt:lpstr>Protocollo I2C (I2C)</vt:lpstr>
      <vt:lpstr>Protocollo I2C</vt:lpstr>
      <vt:lpstr>Protocollo I2C</vt:lpstr>
      <vt:lpstr>Protocollo I2C</vt:lpstr>
      <vt:lpstr>Protocollo I2C: principali funzioni</vt:lpstr>
      <vt:lpstr>Protocollo I2C: principali funzioni</vt:lpstr>
      <vt:lpstr>I2C: esempio di scrittura</vt:lpstr>
      <vt:lpstr>I2C: esempio di lettura</vt:lpstr>
      <vt:lpstr>Protocollo SPI</vt:lpstr>
      <vt:lpstr>Protocollo SPI</vt:lpstr>
      <vt:lpstr>Protocollo SPI</vt:lpstr>
      <vt:lpstr>Protocollo SPI</vt:lpstr>
      <vt:lpstr>Protocollo SPI: principali funzioni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Antonio Dal Borgo</cp:lastModifiedBy>
  <cp:revision>137</cp:revision>
  <dcterms:created xsi:type="dcterms:W3CDTF">2019-02-04T21:49:04Z</dcterms:created>
  <dcterms:modified xsi:type="dcterms:W3CDTF">2021-10-28T10:40:53Z</dcterms:modified>
</cp:coreProperties>
</file>