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55"/>
  </p:notesMasterIdLst>
  <p:handoutMasterIdLst>
    <p:handoutMasterId r:id="rId56"/>
  </p:handoutMasterIdLst>
  <p:sldIdLst>
    <p:sldId id="270" r:id="rId4"/>
    <p:sldId id="306" r:id="rId5"/>
    <p:sldId id="271" r:id="rId6"/>
    <p:sldId id="357" r:id="rId7"/>
    <p:sldId id="295" r:id="rId8"/>
    <p:sldId id="272" r:id="rId9"/>
    <p:sldId id="274" r:id="rId10"/>
    <p:sldId id="279" r:id="rId11"/>
    <p:sldId id="281" r:id="rId12"/>
    <p:sldId id="275" r:id="rId13"/>
    <p:sldId id="296" r:id="rId14"/>
    <p:sldId id="291" r:id="rId15"/>
    <p:sldId id="298" r:id="rId16"/>
    <p:sldId id="297" r:id="rId17"/>
    <p:sldId id="276" r:id="rId18"/>
    <p:sldId id="304" r:id="rId19"/>
    <p:sldId id="308" r:id="rId20"/>
    <p:sldId id="282" r:id="rId21"/>
    <p:sldId id="351" r:id="rId22"/>
    <p:sldId id="301" r:id="rId23"/>
    <p:sldId id="299" r:id="rId24"/>
    <p:sldId id="309" r:id="rId25"/>
    <p:sldId id="317" r:id="rId26"/>
    <p:sldId id="338" r:id="rId27"/>
    <p:sldId id="339" r:id="rId28"/>
    <p:sldId id="287" r:id="rId29"/>
    <p:sldId id="289" r:id="rId30"/>
    <p:sldId id="318" r:id="rId31"/>
    <p:sldId id="326" r:id="rId32"/>
    <p:sldId id="320" r:id="rId33"/>
    <p:sldId id="321" r:id="rId34"/>
    <p:sldId id="322" r:id="rId35"/>
    <p:sldId id="323" r:id="rId36"/>
    <p:sldId id="324" r:id="rId37"/>
    <p:sldId id="325" r:id="rId38"/>
    <p:sldId id="319" r:id="rId39"/>
    <p:sldId id="327" r:id="rId40"/>
    <p:sldId id="330" r:id="rId41"/>
    <p:sldId id="331" r:id="rId42"/>
    <p:sldId id="332" r:id="rId43"/>
    <p:sldId id="345" r:id="rId44"/>
    <p:sldId id="355" r:id="rId45"/>
    <p:sldId id="356" r:id="rId46"/>
    <p:sldId id="346" r:id="rId47"/>
    <p:sldId id="347" r:id="rId48"/>
    <p:sldId id="335" r:id="rId49"/>
    <p:sldId id="342" r:id="rId50"/>
    <p:sldId id="340" r:id="rId51"/>
    <p:sldId id="344" r:id="rId52"/>
    <p:sldId id="343" r:id="rId53"/>
    <p:sldId id="341" r:id="rId5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3030FF"/>
    <a:srgbClr val="00FF00"/>
    <a:srgbClr val="009900"/>
    <a:srgbClr val="CC3300"/>
    <a:srgbClr val="FF9B00"/>
    <a:srgbClr val="3333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7" autoAdjust="0"/>
    <p:restoredTop sz="86625" autoAdjust="0"/>
  </p:normalViewPr>
  <p:slideViewPr>
    <p:cSldViewPr>
      <p:cViewPr varScale="1">
        <p:scale>
          <a:sx n="68" d="100"/>
          <a:sy n="68" d="100"/>
        </p:scale>
        <p:origin x="-1210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AAB3449B-F033-40DC-A166-29ADEA2D12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8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56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12307F99-6523-4314-A64F-14007C70A97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16E1-F300-4FFD-9A32-004356957D7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E3F8-105B-4136-A17D-DCC7D35A1E2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7538" y="219075"/>
            <a:ext cx="2170112" cy="59102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357938" cy="59102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6D62-8D05-4AB1-A228-C4F96E8E315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963" y="219075"/>
            <a:ext cx="7786687" cy="9715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2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9F9A-2675-4B6B-8A21-A4DB87E053F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963" y="219075"/>
            <a:ext cx="7786687" cy="9715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5025" y="1604963"/>
            <a:ext cx="4035425" cy="21859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5025" y="3943350"/>
            <a:ext cx="4035425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89C2-2425-480E-9972-820D3369201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963" y="219075"/>
            <a:ext cx="7786687" cy="9715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5025" y="1604963"/>
            <a:ext cx="4035425" cy="21859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5025" y="3943350"/>
            <a:ext cx="4035425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6384-B17D-4763-BC07-9E8152C750F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5634-1F08-4F09-B913-B0A3AA6F105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9A3E-9381-49C1-B80A-9B7E6A1FEAC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4931-E554-4080-9424-C1CF74BF5C5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B952-CA13-4BFD-A668-7E522A23803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3A29-783D-4944-95BF-82A2EAB0D4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D9D2-12C5-404B-80BC-5A22B6C23EF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F956-F4DE-4BD6-9544-B3561F69216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D7D9-7588-4BF3-AD53-269DC7BACEE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4839-BA1E-4BF1-B91E-47A958C7CCE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95DE5-3B7F-488F-B4B0-64187ABE4E0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C073-0003-4BE4-BC48-B7A185BA2CD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38938" y="1219200"/>
            <a:ext cx="2093912" cy="4906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129338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B8C71-5D81-4602-BA4E-B5013244B06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8050-37A2-4EC3-8122-ACC7F6ECAEF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9339-4D18-461A-BF66-C90BC647391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009D-77F2-4E6B-B439-832EB57657B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D9E4-3C31-4729-AA76-81BDCC25781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EB08-3F5A-4128-B13E-C082153579A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2BF1-0801-4B39-B78F-BF46D8B21D7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7208-E1DA-493B-9A11-56D3E8854D9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A75E-3685-4455-BCD3-451EECF1928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57DD-F647-412B-B54A-6B9FE77707A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0BF1-691F-4284-B14C-A97492A7B00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2ABE-DBFD-4927-A1C0-214A61378BF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D534-4273-43F9-8547-9F5BF86E272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1D87-E776-41F2-AB65-8347D48A14B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E6BA-8836-433A-86D1-AC8334A55CB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1B48-B04B-4D00-85F1-87D61F41265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ABBE-DD9E-446E-A537-444A8DDB99B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9D92-7D90-4C34-ADE4-656699E9224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FC43-77BB-421E-8847-FE2CC03AE34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50963" y="219075"/>
            <a:ext cx="778668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324600"/>
            <a:ext cx="59182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324600"/>
            <a:ext cx="18986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CD742C-8BA4-43E1-B364-E75551E12A6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0" y="404813"/>
            <a:ext cx="9005888" cy="1049337"/>
            <a:chOff x="0" y="255"/>
            <a:chExt cx="5673" cy="661"/>
          </a:xfrm>
        </p:grpSpPr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183" y="323"/>
              <a:ext cx="446" cy="297"/>
              <a:chOff x="183" y="323"/>
              <a:chExt cx="446" cy="297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83" y="323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423" y="323"/>
                <a:ext cx="207" cy="298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</p:grpSp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261" y="588"/>
              <a:ext cx="463" cy="297"/>
              <a:chOff x="261" y="588"/>
              <a:chExt cx="463" cy="297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61" y="588"/>
                <a:ext cx="266" cy="298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92" y="588"/>
                <a:ext cx="232" cy="298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</p:grp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542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400" y="255"/>
              <a:ext cx="20" cy="662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V="1">
              <a:off x="199" y="772"/>
              <a:ext cx="5475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</p:grpSp>
      <p:sp>
        <p:nvSpPr>
          <p:cNvPr id="2355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9pPr>
    </p:titleStyle>
    <p:bodyStyle>
      <a:lvl1pPr marL="336550" indent="-336550" algn="l" defTabSz="449263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6600" indent="-279400" algn="l" defTabSz="449263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0" y="1600200"/>
            <a:ext cx="9005888" cy="1049338"/>
            <a:chOff x="0" y="1008"/>
            <a:chExt cx="5673" cy="661"/>
          </a:xfrm>
        </p:grpSpPr>
        <p:grpSp>
          <p:nvGrpSpPr>
            <p:cNvPr id="24583" name="Group 2"/>
            <p:cNvGrpSpPr>
              <a:grpSpLocks/>
            </p:cNvGrpSpPr>
            <p:nvPr/>
          </p:nvGrpSpPr>
          <p:grpSpPr bwMode="auto">
            <a:xfrm>
              <a:off x="183" y="1076"/>
              <a:ext cx="446" cy="297"/>
              <a:chOff x="183" y="1076"/>
              <a:chExt cx="446" cy="297"/>
            </a:xfrm>
          </p:grpSpPr>
          <p:sp>
            <p:nvSpPr>
              <p:cNvPr id="2051" name="Rectangle 3"/>
              <p:cNvSpPr>
                <a:spLocks noChangeArrowheads="1"/>
              </p:cNvSpPr>
              <p:nvPr/>
            </p:nvSpPr>
            <p:spPr bwMode="auto">
              <a:xfrm>
                <a:off x="183" y="1076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423" y="1076"/>
                <a:ext cx="207" cy="298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</p:grpSp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261" y="1341"/>
              <a:ext cx="463" cy="297"/>
              <a:chOff x="261" y="1341"/>
              <a:chExt cx="463" cy="297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261" y="1341"/>
                <a:ext cx="266" cy="298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92" y="1341"/>
                <a:ext cx="232" cy="298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</p:grp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0" y="1295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400" y="1008"/>
              <a:ext cx="20" cy="662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 flipV="1">
              <a:off x="199" y="1524"/>
              <a:ext cx="5475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</p:grpSp>
      <p:sp>
        <p:nvSpPr>
          <p:cNvPr id="245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7660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8986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1C1C1C"/>
              </a:buClr>
              <a:buFont typeface="Tahoma" pitchFamily="34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1C1C1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2889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1C1C1C"/>
              </a:buClr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1C1C1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8986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1C1C1C"/>
              </a:buClr>
              <a:buFont typeface="Tahoma" pitchFamily="34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1C1C1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8E5B5A-B809-4062-9FBA-DF99CDF61EE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cs typeface="Lucida Sans Unicode" pitchFamily="34" charset="0"/>
        </a:defRPr>
      </a:lvl9pPr>
    </p:titleStyle>
    <p:bodyStyle>
      <a:lvl1pPr marL="336550" indent="-336550" algn="l" defTabSz="449263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6600" indent="-279400" algn="l" defTabSz="449263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49450"/>
            <a:ext cx="7766050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027EAB8-924B-4923-9BD1-FECBA078D1E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9pPr>
    </p:titleStyle>
    <p:bodyStyle>
      <a:lvl1pPr marL="336550" indent="-336550" algn="l" defTabSz="449263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1pPr>
      <a:lvl2pPr marL="736600" indent="-279400" algn="l" defTabSz="449263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Johannes_Kepl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Corso di Fisica – 2007/08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827088" y="2565400"/>
            <a:ext cx="73453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04000"/>
              </a:lnSpc>
              <a:buClr>
                <a:srgbClr val="333399"/>
              </a:buClr>
              <a:buFont typeface="Tahoma" pitchFamily="34" charset="0"/>
              <a:buNone/>
            </a:pPr>
            <a:r>
              <a:rPr lang="it-IT" sz="4800" b="1" dirty="0">
                <a:solidFill>
                  <a:srgbClr val="333399"/>
                </a:solidFill>
                <a:cs typeface="Times New Roman" pitchFamily="18" charset="0"/>
              </a:rPr>
              <a:t>G</a:t>
            </a:r>
            <a:r>
              <a:rPr lang="it-IT" sz="4800" b="1" dirty="0" smtClean="0">
                <a:solidFill>
                  <a:srgbClr val="333399"/>
                </a:solidFill>
                <a:cs typeface="Times New Roman" pitchFamily="18" charset="0"/>
              </a:rPr>
              <a:t>ravitazione</a:t>
            </a:r>
            <a:endParaRPr lang="it-IT" sz="2800" b="1" i="1" dirty="0">
              <a:solidFill>
                <a:srgbClr val="333399"/>
              </a:solidFill>
              <a:cs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555875" y="4868863"/>
            <a:ext cx="36576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400" dirty="0">
                <a:solidFill>
                  <a:srgbClr val="333399"/>
                </a:solidFill>
              </a:rPr>
              <a:t>Versione </a:t>
            </a:r>
            <a:r>
              <a:rPr lang="it-IT" sz="1400" dirty="0" smtClean="0">
                <a:solidFill>
                  <a:srgbClr val="333399"/>
                </a:solidFill>
              </a:rPr>
              <a:t>1.0 </a:t>
            </a:r>
            <a:r>
              <a:rPr lang="it-IT" sz="1400" dirty="0">
                <a:solidFill>
                  <a:srgbClr val="333399"/>
                </a:solidFill>
              </a:rPr>
              <a:t>– 2007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524000" y="58674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800">
                <a:solidFill>
                  <a:srgbClr val="333399"/>
                </a:solidFill>
                <a:latin typeface="Arial" charset="0"/>
              </a:rPr>
              <a:t>Antonio Dal Borgo  -  Liceo “E. Torricelli”  -  Faenza (Ra)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600" smtClean="0"/>
              <a:t>Terza legge di Keplero (Legge dei periodi)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00213"/>
            <a:ext cx="7777162" cy="936625"/>
          </a:xfrm>
        </p:spPr>
        <p:txBody>
          <a:bodyPr/>
          <a:lstStyle/>
          <a:p>
            <a:pPr marL="0" indent="0" defTabSz="434975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473700" algn="l"/>
              </a:tabLst>
            </a:pPr>
            <a:r>
              <a:rPr lang="it-IT" sz="2800" smtClean="0">
                <a:latin typeface="Times New Roman" pitchFamily="18" charset="0"/>
              </a:rPr>
              <a:t>Il quadrato del </a:t>
            </a:r>
            <a:r>
              <a:rPr lang="it-IT" sz="2800" i="1" smtClean="0">
                <a:latin typeface="Times New Roman" pitchFamily="18" charset="0"/>
              </a:rPr>
              <a:t>periodo</a:t>
            </a:r>
            <a:r>
              <a:rPr lang="it-IT" sz="2800" smtClean="0">
                <a:latin typeface="Times New Roman" pitchFamily="18" charset="0"/>
              </a:rPr>
              <a:t> di rivoluzione è proporzionale al cubo del </a:t>
            </a:r>
            <a:r>
              <a:rPr lang="it-IT" sz="2800" i="1" smtClean="0">
                <a:latin typeface="Times New Roman" pitchFamily="18" charset="0"/>
              </a:rPr>
              <a:t>semiasse maggiore</a:t>
            </a:r>
            <a:r>
              <a:rPr lang="it-IT" sz="2800" smtClean="0">
                <a:latin typeface="Times New Roman" pitchFamily="18" charset="0"/>
              </a:rPr>
              <a:t> dell’orbita</a:t>
            </a:r>
            <a:endParaRPr lang="it-IT" baseline="30000" smtClean="0"/>
          </a:p>
        </p:txBody>
      </p:sp>
      <p:pic>
        <p:nvPicPr>
          <p:cNvPr id="32772" name="Picture 6" descr="kep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16338"/>
            <a:ext cx="3848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8644" name="Group 292"/>
          <p:cNvGraphicFramePr>
            <a:graphicFrameLocks noGrp="1"/>
          </p:cNvGraphicFramePr>
          <p:nvPr>
            <p:ph sz="quarter" idx="3"/>
          </p:nvPr>
        </p:nvGraphicFramePr>
        <p:xfrm>
          <a:off x="4859338" y="3644900"/>
          <a:ext cx="3960812" cy="2722753"/>
        </p:xfrm>
        <a:graphic>
          <a:graphicData uri="http://schemas.openxmlformats.org/drawingml/2006/table">
            <a:tbl>
              <a:tblPr/>
              <a:tblGrid>
                <a:gridCol w="936625"/>
                <a:gridCol w="1223962"/>
                <a:gridCol w="863600"/>
                <a:gridCol w="936625"/>
              </a:tblGrid>
              <a:tr h="47625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Pianeta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Semiasse maggiore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(10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Periodo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(anni)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/a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(10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-34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Mercurio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5.79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0.241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Venere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0.615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Terra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Marte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22.8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1.88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Giove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77.8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3.01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Saturno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29.5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Urano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287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2.98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Nettuno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450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165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Plutone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590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248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0" name="Text Box 293"/>
          <p:cNvSpPr txBox="1">
            <a:spLocks noChangeArrowheads="1"/>
          </p:cNvSpPr>
          <p:nvPr/>
        </p:nvSpPr>
        <p:spPr bwMode="auto">
          <a:xfrm>
            <a:off x="3492500" y="2852738"/>
            <a:ext cx="18002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it-IT" sz="2800" b="1" baseline="30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 sz="2800" b="1">
                <a:solidFill>
                  <a:srgbClr val="000000"/>
                </a:solidFill>
                <a:latin typeface="Tahoma" pitchFamily="34" charset="0"/>
              </a:rPr>
              <a:t> = k a</a:t>
            </a:r>
            <a:r>
              <a:rPr lang="it-IT" sz="2800" b="1" baseline="30000">
                <a:solidFill>
                  <a:srgbClr val="000000"/>
                </a:solidFill>
                <a:latin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Limiti di validità delle leggi di Keplero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135937" cy="3984625"/>
          </a:xfrm>
        </p:spPr>
        <p:txBody>
          <a:bodyPr/>
          <a:lstStyle/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r>
              <a:rPr lang="it-IT" sz="2800" smtClean="0"/>
              <a:t>Sono leggi approssimate, valide sotto le seguenti ipotesi: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la massa del pianeta è trascurabile rispetto a quella del sole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i pianeti e il Sole sono di forma sferica e omogenei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sono trascurabili le forze gravitazionali esercitate dagli altri corpi del sistema solare (pianeti, lune, ecc.)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Dalle leggi di Keplero</a:t>
            </a:r>
            <a:br>
              <a:rPr lang="it-IT" smtClean="0"/>
            </a:br>
            <a:r>
              <a:rPr lang="it-IT" smtClean="0"/>
              <a:t>alla forza di gravitazione di Newton</a:t>
            </a:r>
          </a:p>
        </p:txBody>
      </p:sp>
      <p:graphicFrame>
        <p:nvGraphicFramePr>
          <p:cNvPr id="4098" name="Object 23"/>
          <p:cNvGraphicFramePr>
            <a:graphicFrameLocks noChangeAspect="1"/>
          </p:cNvGraphicFramePr>
          <p:nvPr>
            <p:ph sz="half" idx="1"/>
          </p:nvPr>
        </p:nvGraphicFramePr>
        <p:xfrm>
          <a:off x="2268538" y="3284538"/>
          <a:ext cx="4473575" cy="838200"/>
        </p:xfrm>
        <a:graphic>
          <a:graphicData uri="http://schemas.openxmlformats.org/presentationml/2006/ole">
            <p:oleObj spid="_x0000_s4098" name="Equation" r:id="rId3" imgW="2234880" imgH="419040" progId="Equation.3">
              <p:embed/>
            </p:oleObj>
          </a:graphicData>
        </a:graphic>
      </p:graphicFrame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900113" y="1484313"/>
            <a:ext cx="7416800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Per semplicità ci limiteremo a considerare orbite </a:t>
            </a:r>
            <a:r>
              <a:rPr lang="it-IT" i="1">
                <a:solidFill>
                  <a:srgbClr val="000000"/>
                </a:solidFill>
                <a:latin typeface="Tahoma" pitchFamily="34" charset="0"/>
              </a:rPr>
              <a:t>circolari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Il moto circolare uniforme è caratterizzato da un’accelerazione centripeta  a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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R  con  = 2/T</a:t>
            </a:r>
          </a:p>
        </p:txBody>
      </p:sp>
      <p:graphicFrame>
        <p:nvGraphicFramePr>
          <p:cNvPr id="4099" name="Object 24"/>
          <p:cNvGraphicFramePr>
            <a:graphicFrameLocks noChangeAspect="1"/>
          </p:cNvGraphicFramePr>
          <p:nvPr>
            <p:ph sz="half" idx="2"/>
          </p:nvPr>
        </p:nvGraphicFramePr>
        <p:xfrm>
          <a:off x="1908175" y="5373688"/>
          <a:ext cx="5257800" cy="914400"/>
        </p:xfrm>
        <a:graphic>
          <a:graphicData uri="http://schemas.openxmlformats.org/presentationml/2006/ole">
            <p:oleObj spid="_x0000_s4099" name="Equation" r:id="rId4" imgW="2628720" imgH="457200" progId="Equation.3">
              <p:embed/>
            </p:oleObj>
          </a:graphicData>
        </a:graphic>
      </p:graphicFrame>
      <p:sp>
        <p:nvSpPr>
          <p:cNvPr id="4102" name="Rectangle 26"/>
          <p:cNvSpPr>
            <a:spLocks noChangeArrowheads="1"/>
          </p:cNvSpPr>
          <p:nvPr/>
        </p:nvSpPr>
        <p:spPr bwMode="auto">
          <a:xfrm>
            <a:off x="1042988" y="4292600"/>
            <a:ext cx="669607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Applicando la 2</a:t>
            </a:r>
            <a:r>
              <a:rPr lang="it-IT" sz="2000" baseline="30000">
                <a:solidFill>
                  <a:srgbClr val="000000"/>
                </a:solidFill>
                <a:latin typeface="Tahoma" pitchFamily="34" charset="0"/>
              </a:rPr>
              <a:t>a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legge di Keplero si effettua la sostituzione</a:t>
            </a:r>
          </a:p>
          <a:p>
            <a:pPr marL="336550" indent="-336550" algn="ctr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= k R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Dalle leggi di Keplero</a:t>
            </a:r>
            <a:br>
              <a:rPr lang="it-IT" smtClean="0"/>
            </a:br>
            <a:r>
              <a:rPr lang="it-IT" smtClean="0"/>
              <a:t>alla forza di gravitazione di Newton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55650" y="1628775"/>
            <a:ext cx="7848600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Secondo la legge di azione-reazione se il Sole esercita una forza F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</a:rPr>
              <a:t>p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sul pianeta anche il pianeta deve esercitare una forza F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</a:rPr>
              <a:t>s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sul Sole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La relazione che esprime questa forza deve dipendere da entrambe le masse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Il rapporto k = T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/R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è sostanzialmente costante per i pianeti del sistema solare mentre è decisamente minore per il sistema Terra-Luna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Newton (che non conosceva le masse) fa l’ipotesi che k sia inversamente proporzionale alla massa del corpo centrale (il Sole per il sistema solare)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Dalle leggi di Keplero</a:t>
            </a:r>
            <a:br>
              <a:rPr lang="it-IT" smtClean="0"/>
            </a:br>
            <a:r>
              <a:rPr lang="it-IT" smtClean="0"/>
              <a:t>alla forza di gravitazione di Newton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908175" y="2781300"/>
          <a:ext cx="5334000" cy="914400"/>
        </p:xfrm>
        <a:graphic>
          <a:graphicData uri="http://schemas.openxmlformats.org/presentationml/2006/ole">
            <p:oleObj spid="_x0000_s5122" name="Equation" r:id="rId3" imgW="2666880" imgH="457200" progId="Equation.3">
              <p:embed/>
            </p:oleObj>
          </a:graphicData>
        </a:graphic>
      </p:graphicFrame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042988" y="1628775"/>
            <a:ext cx="7489825" cy="914400"/>
            <a:chOff x="657" y="1026"/>
            <a:chExt cx="4718" cy="576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2290" y="1026"/>
            <a:ext cx="784" cy="576"/>
          </p:xfrm>
          <a:graphic>
            <a:graphicData uri="http://schemas.openxmlformats.org/presentationml/2006/ole">
              <p:oleObj spid="_x0000_s5124" name="Equation" r:id="rId4" imgW="622080" imgH="457200" progId="Equation.3">
                <p:embed/>
              </p:oleObj>
            </a:graphicData>
          </a:graphic>
        </p:graphicFrame>
        <p:sp>
          <p:nvSpPr>
            <p:cNvPr id="5130" name="Text Box 5"/>
            <p:cNvSpPr txBox="1">
              <a:spLocks noChangeArrowheads="1"/>
            </p:cNvSpPr>
            <p:nvPr/>
          </p:nvSpPr>
          <p:spPr bwMode="auto">
            <a:xfrm>
              <a:off x="657" y="1117"/>
              <a:ext cx="145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chemeClr val="tx1"/>
                  </a:solidFill>
                </a:rPr>
                <a:t>Si sostituisce a  </a:t>
              </a:r>
              <a:r>
                <a:rPr lang="it-IT" b="1" i="1">
                  <a:solidFill>
                    <a:schemeClr val="tx1"/>
                  </a:solidFill>
                </a:rPr>
                <a:t>k </a:t>
              </a:r>
              <a:r>
                <a:rPr lang="it-IT">
                  <a:solidFill>
                    <a:schemeClr val="tx1"/>
                  </a:solidFill>
                </a:rPr>
                <a:t>l’espressione</a:t>
              </a:r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3379" y="1071"/>
              <a:ext cx="1996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>
                  <a:solidFill>
                    <a:schemeClr val="tx1"/>
                  </a:solidFill>
                </a:rPr>
                <a:t>G è una costante di propor-zionalità indipendente dalle masse</a:t>
              </a:r>
            </a:p>
          </p:txBody>
        </p:sp>
      </p:grp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116013" y="3860800"/>
            <a:ext cx="6840537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tx1"/>
                </a:solidFill>
              </a:rPr>
              <a:t>Generalizzando l’ultima espressione per due corpi (puntiformi) di massa qualunque, si ottiene la </a:t>
            </a:r>
            <a:r>
              <a:rPr lang="it-IT" b="1" i="1">
                <a:solidFill>
                  <a:schemeClr val="tx1"/>
                </a:solidFill>
              </a:rPr>
              <a:t>legge di gravitazione</a:t>
            </a:r>
            <a:r>
              <a:rPr lang="it-IT">
                <a:solidFill>
                  <a:schemeClr val="tx1"/>
                </a:solidFill>
              </a:rPr>
              <a:t> di Newton</a:t>
            </a:r>
          </a:p>
        </p:txBody>
      </p:sp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1258888" y="5084763"/>
            <a:ext cx="6983412" cy="1144587"/>
            <a:chOff x="839" y="3158"/>
            <a:chExt cx="4399" cy="721"/>
          </a:xfrm>
        </p:grpSpPr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839" y="3218"/>
            <a:ext cx="1238" cy="590"/>
          </p:xfrm>
          <a:graphic>
            <a:graphicData uri="http://schemas.openxmlformats.org/presentationml/2006/ole">
              <p:oleObj spid="_x0000_s5123" name="Equation" r:id="rId5" imgW="825480" imgH="393480" progId="Equation.3">
                <p:embed/>
              </p:oleObj>
            </a:graphicData>
          </a:graphic>
        </p:graphicFrame>
        <p:sp>
          <p:nvSpPr>
            <p:cNvPr id="5129" name="Text Box 11"/>
            <p:cNvSpPr txBox="1">
              <a:spLocks noChangeArrowheads="1"/>
            </p:cNvSpPr>
            <p:nvPr/>
          </p:nvSpPr>
          <p:spPr bwMode="auto">
            <a:xfrm>
              <a:off x="2381" y="3158"/>
              <a:ext cx="2857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chemeClr val="tx1"/>
                  </a:solidFill>
                </a:rPr>
                <a:t>G</a:t>
              </a:r>
              <a:r>
                <a:rPr lang="it-IT" sz="2000">
                  <a:solidFill>
                    <a:schemeClr val="tx1"/>
                  </a:solidFill>
                </a:rPr>
                <a:t> è la costante di gravitazione universale</a:t>
              </a:r>
            </a:p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chemeClr val="tx1"/>
                  </a:solidFill>
                </a:rPr>
                <a:t>m</a:t>
              </a:r>
              <a:r>
                <a:rPr lang="it-IT" sz="2000" b="1" i="1" baseline="-25000">
                  <a:solidFill>
                    <a:schemeClr val="tx1"/>
                  </a:solidFill>
                </a:rPr>
                <a:t>1</a:t>
              </a:r>
              <a:r>
                <a:rPr lang="it-IT" sz="2000">
                  <a:solidFill>
                    <a:schemeClr val="tx1"/>
                  </a:solidFill>
                </a:rPr>
                <a:t> e </a:t>
              </a:r>
              <a:r>
                <a:rPr lang="it-IT" sz="2000" b="1" i="1">
                  <a:solidFill>
                    <a:schemeClr val="tx1"/>
                  </a:solidFill>
                </a:rPr>
                <a:t>m</a:t>
              </a:r>
              <a:r>
                <a:rPr lang="it-IT" sz="2000" b="1" i="1" baseline="-25000">
                  <a:solidFill>
                    <a:schemeClr val="tx1"/>
                  </a:solidFill>
                </a:rPr>
                <a:t>2</a:t>
              </a:r>
              <a:r>
                <a:rPr lang="it-IT" sz="2000">
                  <a:solidFill>
                    <a:schemeClr val="tx1"/>
                  </a:solidFill>
                </a:rPr>
                <a:t> sono le masse (puntiformi)</a:t>
              </a:r>
            </a:p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chemeClr val="tx1"/>
                  </a:solidFill>
                </a:rPr>
                <a:t>r</a:t>
              </a:r>
              <a:r>
                <a:rPr lang="it-IT" sz="2000">
                  <a:solidFill>
                    <a:schemeClr val="tx1"/>
                  </a:solidFill>
                </a:rPr>
                <a:t> è la distanza tra le due masse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Legge di gravitazione (Newton)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628775"/>
          <a:ext cx="2062163" cy="982663"/>
        </p:xfrm>
        <a:graphic>
          <a:graphicData uri="http://schemas.openxmlformats.org/presentationml/2006/ole">
            <p:oleObj spid="_x0000_s6146" name="Equation" r:id="rId3" imgW="825480" imgH="393480" progId="Equation.3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827088" y="3500438"/>
            <a:ext cx="7632700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Due corpi (puntiformi) si attirano con una forza che: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è diretta lungo il segmento che ha per estremi la posizione dei due corpi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è direttamente proporzionale al prodotto delle masse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è inversamente proporzionale al quadrato della loro distanza </a:t>
            </a:r>
            <a:r>
              <a:rPr lang="it-IT" i="1">
                <a:solidFill>
                  <a:srgbClr val="000000"/>
                </a:solidFill>
                <a:latin typeface="Tahoma" pitchFamily="34" charset="0"/>
              </a:rPr>
              <a:t>r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427538" y="2924175"/>
            <a:ext cx="41052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G</a:t>
            </a:r>
            <a:r>
              <a:rPr lang="it-IT" sz="2000">
                <a:solidFill>
                  <a:schemeClr val="tx1"/>
                </a:solidFill>
              </a:rPr>
              <a:t> = (6,6743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±</a:t>
            </a:r>
            <a:r>
              <a:rPr lang="it-IT" sz="2000">
                <a:solidFill>
                  <a:schemeClr val="tx1"/>
                </a:solidFill>
              </a:rPr>
              <a:t>0,0007)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10</a:t>
            </a:r>
            <a:r>
              <a:rPr lang="it-IT" sz="2000" baseline="30000">
                <a:solidFill>
                  <a:schemeClr val="tx1"/>
                </a:solidFill>
              </a:rPr>
              <a:t>-11</a:t>
            </a:r>
            <a:r>
              <a:rPr lang="it-IT" sz="2000">
                <a:solidFill>
                  <a:schemeClr val="tx1"/>
                </a:solidFill>
              </a:rPr>
              <a:t> N m</a:t>
            </a:r>
            <a:r>
              <a:rPr lang="it-IT" sz="2000" baseline="30000">
                <a:solidFill>
                  <a:schemeClr val="tx1"/>
                </a:solidFill>
              </a:rPr>
              <a:t>2 </a:t>
            </a:r>
            <a:r>
              <a:rPr lang="it-IT" sz="2000">
                <a:solidFill>
                  <a:schemeClr val="tx1"/>
                </a:solidFill>
              </a:rPr>
              <a:t>/kg</a:t>
            </a:r>
            <a:r>
              <a:rPr lang="it-IT" sz="2000" baseline="3000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150" name="Picture 10" descr="2mas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844675"/>
            <a:ext cx="29733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Prima di Newton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848600" cy="4033838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Platone ed Aristotele pensavano che solo alcuni corpi fossero soggetti alla gravità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Dai corpi </a:t>
            </a:r>
            <a:r>
              <a:rPr lang="it-IT" sz="2800" i="1" smtClean="0"/>
              <a:t>pesanti</a:t>
            </a:r>
            <a:r>
              <a:rPr lang="it-IT" sz="2800" smtClean="0"/>
              <a:t> erano esclusi stelle, pianeti, Sole e Luna, il cui movimento </a:t>
            </a:r>
            <a:r>
              <a:rPr lang="it-IT" sz="2800" i="1" smtClean="0"/>
              <a:t>naturale</a:t>
            </a:r>
            <a:r>
              <a:rPr lang="it-IT" sz="2800" smtClean="0"/>
              <a:t> era ritenuto quello </a:t>
            </a:r>
            <a:r>
              <a:rPr lang="it-IT" sz="2800" i="1" smtClean="0"/>
              <a:t>circolare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Keplero scoprì che le orbite dei pianeti sono </a:t>
            </a:r>
            <a:r>
              <a:rPr lang="it-IT" sz="2800" i="1" smtClean="0"/>
              <a:t>ellittiche</a:t>
            </a:r>
            <a:r>
              <a:rPr lang="it-IT" sz="2800" smtClean="0"/>
              <a:t>, ma pensava ancora che il movimento dei pianeti fosse dettato da qualche "forza divina" emanata dal Sole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Legge di gravitazione (Newton)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920037" cy="3743325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Prima di Newton i corpi celesti e corpi terreni obbedivano a leggi diverse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Secondo Newton la caduta dei gravi ed il moto dei corpi celesti sono regolati dalle stesse leggi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La </a:t>
            </a:r>
            <a:r>
              <a:rPr lang="it-IT" sz="2800" i="1" smtClean="0"/>
              <a:t>legge di gravitazione</a:t>
            </a:r>
            <a:r>
              <a:rPr lang="it-IT" sz="2800" smtClean="0"/>
              <a:t> ha carattere </a:t>
            </a:r>
            <a:r>
              <a:rPr lang="it-IT" sz="2800" i="1" smtClean="0"/>
              <a:t>universale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Note biografiche su Isaac Newton: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400" smtClean="0"/>
              <a:t>www.ildiogene.it/EncyPages/Ency=Newton.html 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400" smtClean="0"/>
              <a:t>it.wikipedia.org/wiki/Isaac_Newton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Massa ridotta</a:t>
            </a:r>
          </a:p>
        </p:txBody>
      </p:sp>
      <p:pic>
        <p:nvPicPr>
          <p:cNvPr id="7172" name="Picture 7" descr="bio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16113"/>
            <a:ext cx="2476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827088" y="1700213"/>
            <a:ext cx="4968875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Per la legge di azione-reazione se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esercita una forza su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anche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deve esercitare una forza su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Due corpi dotati di momento angolare non nullo e soggetti alla reciproca forza di gravità ruotano attorno al loro </a:t>
            </a:r>
            <a:r>
              <a:rPr lang="it-IT" sz="2000" i="1">
                <a:solidFill>
                  <a:srgbClr val="000000"/>
                </a:solidFill>
                <a:latin typeface="Tahoma" pitchFamily="34" charset="0"/>
              </a:rPr>
              <a:t>centro di massa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827088" y="4292600"/>
            <a:ext cx="5832475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Se si assegna la posizione di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come origine del sistema di riferimento, è possibile ritenere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fermo e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in moto attorno a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it-IT" sz="2000">
              <a:solidFill>
                <a:srgbClr val="000000"/>
              </a:solidFill>
              <a:latin typeface="Tahoma" pitchFamily="34" charset="0"/>
            </a:endParaRP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In questo caso bisogna attribuire ad m</a:t>
            </a:r>
            <a:r>
              <a:rPr lang="it-IT" sz="2000" baseline="-250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 un diverso valore di massa, detta massa ridotta </a:t>
            </a:r>
            <a:r>
              <a:rPr lang="it-IT" sz="2000" b="1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</a:t>
            </a:r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>
            <p:ph idx="1"/>
          </p:nvPr>
        </p:nvGraphicFramePr>
        <p:xfrm>
          <a:off x="6659563" y="4652963"/>
          <a:ext cx="1576387" cy="865187"/>
        </p:xfrm>
        <a:graphic>
          <a:graphicData uri="http://schemas.openxmlformats.org/presentationml/2006/ole">
            <p:oleObj spid="_x0000_s7170" name="Equation" r:id="rId4" imgW="787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Ipotesi standard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993062" cy="4464050"/>
          </a:xfrm>
        </p:spPr>
        <p:txBody>
          <a:bodyPr/>
          <a:lstStyle/>
          <a:p>
            <a:pPr eaLnBrk="1" hangingPunct="1">
              <a:lnSpc>
                <a:spcPct val="84000"/>
              </a:lnSpc>
              <a:buFont typeface="Wingdings" pitchFamily="2" charset="2"/>
              <a:buNone/>
            </a:pPr>
            <a:r>
              <a:rPr lang="it-IT" sz="2800" smtClean="0"/>
              <a:t>In molti problemi di astrodinamica riguardanti due corpi di massa m e M si assumono le seguenti ipotesi:</a:t>
            </a:r>
          </a:p>
          <a:p>
            <a:pPr lvl="1" eaLnBrk="1" hangingPunct="1">
              <a:lnSpc>
                <a:spcPct val="84000"/>
              </a:lnSpc>
            </a:pPr>
            <a:r>
              <a:rPr lang="it-IT" smtClean="0"/>
              <a:t>m e M sono i soli corpi nell'universo, quindi non sono soggetti ad altre forze</a:t>
            </a:r>
          </a:p>
          <a:p>
            <a:pPr lvl="1" eaLnBrk="1" hangingPunct="1">
              <a:lnSpc>
                <a:spcPct val="84000"/>
              </a:lnSpc>
            </a:pPr>
            <a:r>
              <a:rPr lang="it-IT" smtClean="0"/>
              <a:t>La massa del corpo orbitante m è molto minore di quella del corpo centrale M</a:t>
            </a:r>
          </a:p>
          <a:p>
            <a:pPr lvl="1" eaLnBrk="1" hangingPunct="1">
              <a:lnSpc>
                <a:spcPct val="84000"/>
              </a:lnSpc>
            </a:pPr>
            <a:r>
              <a:rPr lang="it-IT" smtClean="0"/>
              <a:t>Il corpo centrale si trova nel fuoco dell'orbita</a:t>
            </a:r>
          </a:p>
          <a:p>
            <a:pPr lvl="1" eaLnBrk="1" hangingPunct="1">
              <a:lnSpc>
                <a:spcPct val="84000"/>
              </a:lnSpc>
            </a:pPr>
            <a:r>
              <a:rPr lang="it-IT" smtClean="0"/>
              <a:t>Il centro di massa del corpo centrale può essere preso come origine di un sistema di riferimento inerziale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Gravità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632700" cy="3984625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La gravità è una delle quattro interazioni fondamentali che regolano universo (gravitazionale, elettromagnetica, nucleare forte e nucleare debole)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La gravità è la forza che si manifesta fra corpi in quanto dotati di massa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Secondo la teoria della Relatività Generale la gravità è l’effetto della distorsione dello spazio causato dalla massa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Ipotesi standard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7088" y="1557338"/>
            <a:ext cx="7777162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Se uno dei due corpi ha massa molto maggiore dell’altro, come nel caso del Sole rispetto ad un pianeta o di un satellite rispetto ad un pianeta, cioè m&lt;&lt;M , il rapporto m/M diventa molto minore di 1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ph idx="1"/>
          </p:nvPr>
        </p:nvGraphicFramePr>
        <p:xfrm>
          <a:off x="2411413" y="3357563"/>
          <a:ext cx="3760787" cy="1320800"/>
        </p:xfrm>
        <a:graphic>
          <a:graphicData uri="http://schemas.openxmlformats.org/presentationml/2006/ole">
            <p:oleObj spid="_x0000_s8194" name="Equation" r:id="rId3" imgW="1663560" imgH="583920" progId="Equation.3">
              <p:embed/>
            </p:oleObj>
          </a:graphicData>
        </a:graphic>
      </p:graphicFrame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755650" y="4941888"/>
            <a:ext cx="7993063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0850" indent="-4508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In questo caso, la massa ridotta viene identificata con quella del corpo di massa minore (pianeta, satellite)</a:t>
            </a:r>
          </a:p>
          <a:p>
            <a:pPr marL="450850" indent="-4508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Nelle leggi di Keplero si segue questa approssimazione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Dalla legge di gravitazione</a:t>
            </a:r>
            <a:br>
              <a:rPr lang="it-IT" smtClean="0"/>
            </a:br>
            <a:r>
              <a:rPr lang="it-IT" smtClean="0"/>
              <a:t>alla terza legge di Keplero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68313" y="1628775"/>
            <a:ext cx="82073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200">
                <a:solidFill>
                  <a:srgbClr val="000000"/>
                </a:solidFill>
                <a:latin typeface="Tahoma" pitchFamily="34" charset="0"/>
              </a:rPr>
              <a:t>Per semplicità consideriamo un’orbita circolare dove il moto circolare uniforme è caratterizzato da un’accel. centripeta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200" i="1">
                <a:solidFill>
                  <a:srgbClr val="000000"/>
                </a:solidFill>
                <a:latin typeface="Tahoma" pitchFamily="34" charset="0"/>
              </a:rPr>
              <a:t>L’accelerazione centripeta</a:t>
            </a:r>
            <a:r>
              <a:rPr lang="it-IT" sz="2200">
                <a:solidFill>
                  <a:srgbClr val="000000"/>
                </a:solidFill>
                <a:latin typeface="Tahoma" pitchFamily="34" charset="0"/>
              </a:rPr>
              <a:t> è </a:t>
            </a:r>
            <a:r>
              <a:rPr lang="it-IT" sz="22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generata dalla </a:t>
            </a:r>
            <a:r>
              <a:rPr lang="it-IT" sz="2200" i="1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forza gravitazionale</a:t>
            </a:r>
          </a:p>
        </p:txBody>
      </p:sp>
      <p:grpSp>
        <p:nvGrpSpPr>
          <p:cNvPr id="9223" name="Group 18"/>
          <p:cNvGrpSpPr>
            <a:grpSpLocks/>
          </p:cNvGrpSpPr>
          <p:nvPr/>
        </p:nvGrpSpPr>
        <p:grpSpPr bwMode="auto">
          <a:xfrm>
            <a:off x="1116013" y="3141663"/>
            <a:ext cx="6929437" cy="1773237"/>
            <a:chOff x="717" y="2024"/>
            <a:chExt cx="4365" cy="1117"/>
          </a:xfrm>
        </p:grpSpPr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717" y="2115"/>
            <a:ext cx="1290" cy="1026"/>
          </p:xfrm>
          <a:graphic>
            <a:graphicData uri="http://schemas.openxmlformats.org/presentationml/2006/ole">
              <p:oleObj spid="_x0000_s9219" name="Equation" r:id="rId3" imgW="1117440" imgH="888840" progId="Equation.3">
                <p:embed/>
              </p:oleObj>
            </a:graphicData>
          </a:graphic>
        </p:graphicFrame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3016" y="2296"/>
            <a:ext cx="2066" cy="506"/>
          </p:xfrm>
          <a:graphic>
            <a:graphicData uri="http://schemas.openxmlformats.org/presentationml/2006/ole">
              <p:oleObj spid="_x0000_s9220" name="Equation" r:id="rId4" imgW="1866600" imgH="457200" progId="Equation.3">
                <p:embed/>
              </p:oleObj>
            </a:graphicData>
          </a:graphic>
        </p:graphicFrame>
        <p:sp>
          <p:nvSpPr>
            <p:cNvPr id="9229" name="AutoShape 7"/>
            <p:cNvSpPr>
              <a:spLocks/>
            </p:cNvSpPr>
            <p:nvPr/>
          </p:nvSpPr>
          <p:spPr bwMode="auto">
            <a:xfrm>
              <a:off x="2109" y="2024"/>
              <a:ext cx="136" cy="1043"/>
            </a:xfrm>
            <a:prstGeom prst="rightBrace">
              <a:avLst>
                <a:gd name="adj1" fmla="val 639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0" name="AutoShape 8"/>
            <p:cNvSpPr>
              <a:spLocks noChangeArrowheads="1"/>
            </p:cNvSpPr>
            <p:nvPr/>
          </p:nvSpPr>
          <p:spPr bwMode="auto">
            <a:xfrm>
              <a:off x="2336" y="2432"/>
              <a:ext cx="635" cy="226"/>
            </a:xfrm>
            <a:prstGeom prst="notchedRightArrow">
              <a:avLst>
                <a:gd name="adj1" fmla="val 50000"/>
                <a:gd name="adj2" fmla="val 7024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971550" y="5181600"/>
            <a:ext cx="6665913" cy="1152525"/>
            <a:chOff x="612" y="3264"/>
            <a:chExt cx="4199" cy="726"/>
          </a:xfrm>
        </p:grpSpPr>
        <p:sp>
          <p:nvSpPr>
            <p:cNvPr id="9225" name="AutoShape 15"/>
            <p:cNvSpPr>
              <a:spLocks/>
            </p:cNvSpPr>
            <p:nvPr/>
          </p:nvSpPr>
          <p:spPr bwMode="auto">
            <a:xfrm>
              <a:off x="2971" y="3264"/>
              <a:ext cx="136" cy="726"/>
            </a:xfrm>
            <a:prstGeom prst="rightBrace">
              <a:avLst>
                <a:gd name="adj1" fmla="val 44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9226" name="Group 19"/>
            <p:cNvGrpSpPr>
              <a:grpSpLocks/>
            </p:cNvGrpSpPr>
            <p:nvPr/>
          </p:nvGrpSpPr>
          <p:grpSpPr bwMode="auto">
            <a:xfrm>
              <a:off x="612" y="3339"/>
              <a:ext cx="4199" cy="579"/>
              <a:chOff x="612" y="3339"/>
              <a:chExt cx="4199" cy="579"/>
            </a:xfrm>
          </p:grpSpPr>
          <p:sp>
            <p:nvSpPr>
              <p:cNvPr id="9227" name="Text Box 12"/>
              <p:cNvSpPr txBox="1">
                <a:spLocks noChangeArrowheads="1"/>
              </p:cNvSpPr>
              <p:nvPr/>
            </p:nvSpPr>
            <p:spPr bwMode="auto">
              <a:xfrm>
                <a:off x="612" y="3339"/>
                <a:ext cx="235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solidFill>
                      <a:schemeClr val="tx1"/>
                    </a:solidFill>
                    <a:latin typeface="Tahoma" pitchFamily="34" charset="0"/>
                  </a:rPr>
                  <a:t>Si dimostra che a relazione vale anche sostituendo ad </a:t>
                </a:r>
                <a:r>
                  <a:rPr lang="it-IT" sz="2000" b="1" i="1">
                    <a:solidFill>
                      <a:schemeClr val="tx1"/>
                    </a:solidFill>
                    <a:latin typeface="Tahoma" pitchFamily="34" charset="0"/>
                  </a:rPr>
                  <a:t>R</a:t>
                </a:r>
                <a:r>
                  <a:rPr lang="it-IT" sz="2000">
                    <a:solidFill>
                      <a:schemeClr val="tx1"/>
                    </a:solidFill>
                    <a:latin typeface="Tahoma" pitchFamily="34" charset="0"/>
                  </a:rPr>
                  <a:t> il semiasse maggiore </a:t>
                </a:r>
                <a:r>
                  <a:rPr lang="it-IT" sz="2000" b="1" i="1">
                    <a:solidFill>
                      <a:schemeClr val="tx1"/>
                    </a:solidFill>
                    <a:latin typeface="Tahoma" pitchFamily="34" charset="0"/>
                  </a:rPr>
                  <a:t>a</a:t>
                </a:r>
                <a:r>
                  <a:rPr lang="it-IT" sz="2000">
                    <a:solidFill>
                      <a:schemeClr val="tx1"/>
                    </a:solidFill>
                    <a:latin typeface="Tahoma" pitchFamily="34" charset="0"/>
                  </a:rPr>
                  <a:t> dell’ellisse</a:t>
                </a:r>
              </a:p>
            </p:txBody>
          </p:sp>
          <p:graphicFrame>
            <p:nvGraphicFramePr>
              <p:cNvPr id="9218" name="Object 13"/>
              <p:cNvGraphicFramePr>
                <a:graphicFrameLocks noChangeAspect="1"/>
              </p:cNvGraphicFramePr>
              <p:nvPr/>
            </p:nvGraphicFramePr>
            <p:xfrm>
              <a:off x="3749" y="3339"/>
              <a:ext cx="1062" cy="579"/>
            </p:xfrm>
            <a:graphic>
              <a:graphicData uri="http://schemas.openxmlformats.org/presentationml/2006/ole">
                <p:oleObj spid="_x0000_s9218" name="Equation" r:id="rId5" imgW="838080" imgH="457200" progId="Equation.3">
                  <p:embed/>
                </p:oleObj>
              </a:graphicData>
            </a:graphic>
          </p:graphicFrame>
          <p:sp>
            <p:nvSpPr>
              <p:cNvPr id="9228" name="AutoShape 17"/>
              <p:cNvSpPr>
                <a:spLocks noChangeArrowheads="1"/>
              </p:cNvSpPr>
              <p:nvPr/>
            </p:nvSpPr>
            <p:spPr bwMode="auto">
              <a:xfrm>
                <a:off x="3198" y="3566"/>
                <a:ext cx="409" cy="136"/>
              </a:xfrm>
              <a:custGeom>
                <a:avLst/>
                <a:gdLst>
                  <a:gd name="T0" fmla="*/ 307 w 21600"/>
                  <a:gd name="T1" fmla="*/ 0 h 21600"/>
                  <a:gd name="T2" fmla="*/ 0 w 21600"/>
                  <a:gd name="T3" fmla="*/ 68 h 21600"/>
                  <a:gd name="T4" fmla="*/ 307 w 21600"/>
                  <a:gd name="T5" fmla="*/ 136 h 21600"/>
                  <a:gd name="T6" fmla="*/ 409 w 21600"/>
                  <a:gd name="T7" fmla="*/ 6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00 h 21600"/>
                  <a:gd name="T14" fmla="*/ 18907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B8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Accelerazione di gravità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8600" cy="4524375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Aristotele pensava che oggetti di peso diverso cadessero a velocità diverse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Questa opinione fu contraddetta da Giovanni Filopono, letterato e filosofo bizantino di lingua greca (490–570), il quale afferma che corpi di masse differenti, lasciati cadere nello stesso momento, arrivano al suolo contemporanea-mente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L'antica idea di Filopono fu ripresa all'inizio dell'età moderna da Galileo Galilei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Accelerazione di gravità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55650" y="1773238"/>
            <a:ext cx="784860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L’accelerazione di gravità dipende dal concorso di vari elementi ma è dovuta principalmente all’attrazione gravitazionale della Terra</a:t>
            </a:r>
          </a:p>
          <a:p>
            <a:pPr marL="363538" indent="-363538"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Un oggetto in prossimità della superficie terrestre subisce una forza gravitazionale:</a:t>
            </a:r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971550" y="3933825"/>
            <a:ext cx="7416800" cy="1144588"/>
            <a:chOff x="612" y="2523"/>
            <a:chExt cx="4672" cy="721"/>
          </a:xfrm>
        </p:grpSpPr>
        <p:graphicFrame>
          <p:nvGraphicFramePr>
            <p:cNvPr id="10242" name="Object 4"/>
            <p:cNvGraphicFramePr>
              <a:graphicFrameLocks noChangeAspect="1"/>
            </p:cNvGraphicFramePr>
            <p:nvPr/>
          </p:nvGraphicFramePr>
          <p:xfrm>
            <a:off x="612" y="2568"/>
            <a:ext cx="2523" cy="608"/>
          </p:xfrm>
          <a:graphic>
            <a:graphicData uri="http://schemas.openxmlformats.org/presentationml/2006/ole">
              <p:oleObj spid="_x0000_s10242" name="Equation" r:id="rId3" imgW="2006280" imgH="482400" progId="Equation.3">
                <p:embed/>
              </p:oleObj>
            </a:graphicData>
          </a:graphic>
        </p:graphicFrame>
        <p:sp>
          <p:nvSpPr>
            <p:cNvPr id="10247" name="Text Box 8"/>
            <p:cNvSpPr txBox="1">
              <a:spLocks noChangeArrowheads="1"/>
            </p:cNvSpPr>
            <p:nvPr/>
          </p:nvSpPr>
          <p:spPr bwMode="auto">
            <a:xfrm>
              <a:off x="3334" y="2523"/>
              <a:ext cx="1950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chemeClr val="tx1"/>
                  </a:solidFill>
                </a:rPr>
                <a:t>G</a:t>
              </a:r>
              <a:r>
                <a:rPr lang="it-IT" sz="2000">
                  <a:solidFill>
                    <a:schemeClr val="tx1"/>
                  </a:solidFill>
                </a:rPr>
                <a:t> = 6.6743 </a:t>
              </a:r>
              <a:r>
                <a:rPr lang="it-IT" sz="2000">
                  <a:solidFill>
                    <a:schemeClr val="tx1"/>
                  </a:solidFill>
                  <a:sym typeface="Symbol" pitchFamily="18" charset="2"/>
                </a:rPr>
                <a:t></a:t>
              </a:r>
              <a:r>
                <a:rPr lang="it-IT" sz="2000">
                  <a:solidFill>
                    <a:schemeClr val="tx1"/>
                  </a:solidFill>
                </a:rPr>
                <a:t> 10</a:t>
              </a:r>
              <a:r>
                <a:rPr lang="it-IT" sz="2000" baseline="30000">
                  <a:solidFill>
                    <a:schemeClr val="tx1"/>
                  </a:solidFill>
                </a:rPr>
                <a:t>-11</a:t>
              </a:r>
              <a:r>
                <a:rPr lang="it-IT" sz="2000">
                  <a:solidFill>
                    <a:schemeClr val="tx1"/>
                  </a:solidFill>
                </a:rPr>
                <a:t> N m</a:t>
              </a:r>
              <a:r>
                <a:rPr lang="it-IT" sz="2000" baseline="30000">
                  <a:solidFill>
                    <a:schemeClr val="tx1"/>
                  </a:solidFill>
                </a:rPr>
                <a:t>2 </a:t>
              </a:r>
              <a:r>
                <a:rPr lang="it-IT" sz="2000">
                  <a:solidFill>
                    <a:schemeClr val="tx1"/>
                  </a:solidFill>
                </a:rPr>
                <a:t>/kg</a:t>
              </a:r>
              <a:r>
                <a:rPr lang="it-IT" sz="2000" baseline="30000">
                  <a:solidFill>
                    <a:schemeClr val="tx1"/>
                  </a:solidFill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chemeClr val="tx1"/>
                  </a:solidFill>
                </a:rPr>
                <a:t>M</a:t>
              </a:r>
              <a:r>
                <a:rPr lang="it-IT" sz="2000" b="1" i="1" baseline="-25000">
                  <a:solidFill>
                    <a:schemeClr val="tx1"/>
                  </a:solidFill>
                </a:rPr>
                <a:t>T</a:t>
              </a:r>
              <a:r>
                <a:rPr lang="it-IT" sz="2000" b="1" i="1"/>
                <a:t> </a:t>
              </a:r>
              <a:r>
                <a:rPr lang="it-IT" sz="2000">
                  <a:solidFill>
                    <a:schemeClr val="tx1"/>
                  </a:solidFill>
                </a:rPr>
                <a:t>= 5.9736 </a:t>
              </a:r>
              <a:r>
                <a:rPr lang="it-IT" sz="2000">
                  <a:solidFill>
                    <a:schemeClr val="tx1"/>
                  </a:solidFill>
                  <a:sym typeface="Symbol" pitchFamily="18" charset="2"/>
                </a:rPr>
                <a:t></a:t>
              </a:r>
              <a:r>
                <a:rPr lang="it-IT" sz="2000">
                  <a:solidFill>
                    <a:schemeClr val="tx1"/>
                  </a:solidFill>
                </a:rPr>
                <a:t> 10</a:t>
              </a:r>
              <a:r>
                <a:rPr lang="it-IT" sz="2000" baseline="30000">
                  <a:solidFill>
                    <a:schemeClr val="tx1"/>
                  </a:solidFill>
                </a:rPr>
                <a:t>24</a:t>
              </a:r>
              <a:r>
                <a:rPr lang="it-IT" sz="2000">
                  <a:solidFill>
                    <a:schemeClr val="tx1"/>
                  </a:solidFill>
                </a:rPr>
                <a:t> kg</a:t>
              </a:r>
            </a:p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chemeClr val="tx1"/>
                  </a:solidFill>
                </a:rPr>
                <a:t>R</a:t>
              </a:r>
              <a:r>
                <a:rPr lang="it-IT" sz="2000" b="1" i="1" baseline="-25000">
                  <a:solidFill>
                    <a:schemeClr val="tx1"/>
                  </a:solidFill>
                </a:rPr>
                <a:t>T</a:t>
              </a:r>
              <a:r>
                <a:rPr lang="it-IT" sz="2000" b="1" i="1"/>
                <a:t> </a:t>
              </a:r>
              <a:r>
                <a:rPr lang="it-IT" sz="2000">
                  <a:solidFill>
                    <a:schemeClr val="tx1"/>
                  </a:solidFill>
                </a:rPr>
                <a:t>= 6372.8 </a:t>
              </a:r>
              <a:r>
                <a:rPr lang="it-IT" sz="2000">
                  <a:solidFill>
                    <a:schemeClr val="tx1"/>
                  </a:solidFill>
                  <a:sym typeface="Symbol" pitchFamily="18" charset="2"/>
                </a:rPr>
                <a:t></a:t>
              </a:r>
              <a:r>
                <a:rPr lang="it-IT" sz="2000">
                  <a:solidFill>
                    <a:schemeClr val="tx1"/>
                  </a:solidFill>
                </a:rPr>
                <a:t> 10</a:t>
              </a:r>
              <a:r>
                <a:rPr lang="it-IT" sz="2000" baseline="30000">
                  <a:solidFill>
                    <a:schemeClr val="tx1"/>
                  </a:solidFill>
                </a:rPr>
                <a:t>6</a:t>
              </a:r>
              <a:r>
                <a:rPr lang="it-IT" sz="2000">
                  <a:solidFill>
                    <a:schemeClr val="tx1"/>
                  </a:solidFill>
                </a:rPr>
                <a:t> m</a:t>
              </a:r>
            </a:p>
          </p:txBody>
        </p:sp>
      </p:grp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84213" y="5445125"/>
            <a:ext cx="7488237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Dove il termine tra parentesi g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</a:rPr>
              <a:t>0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è la componente dell’accelerazione dovuta alla forza di gravitazionale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Accelerazione di gravità:</a:t>
            </a:r>
            <a:br>
              <a:rPr lang="it-IT" smtClean="0"/>
            </a:br>
            <a:r>
              <a:rPr lang="it-IT" smtClean="0"/>
              <a:t>perché non è costante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848600" cy="4248150"/>
          </a:xfrm>
        </p:spPr>
        <p:txBody>
          <a:bodyPr/>
          <a:lstStyle/>
          <a:p>
            <a:pPr eaLnBrk="1" hangingPunct="1"/>
            <a:r>
              <a:rPr lang="it-IT" sz="2800" smtClean="0"/>
              <a:t>La Terra</a:t>
            </a:r>
          </a:p>
          <a:p>
            <a:pPr lvl="1" eaLnBrk="1" hangingPunct="1"/>
            <a:r>
              <a:rPr lang="it-IT" sz="2600" smtClean="0"/>
              <a:t>ha una forma approssimativamente ellittica (il GPS fa riferimento all’ellissoide WGS84)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600" smtClean="0"/>
              <a:t>non è omogenea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600" smtClean="0"/>
              <a:t>ruota su se stessa e attorno al Sole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600" smtClean="0"/>
              <a:t>possiede un satellite, la Luna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Il Sole e gli altri pianeti influiscono con il loro campo gravitazionale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La superficie terrestre non è regolare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Importanza della misura del</a:t>
            </a:r>
            <a:br>
              <a:rPr lang="it-IT" smtClean="0"/>
            </a:br>
            <a:r>
              <a:rPr lang="it-IT" smtClean="0"/>
              <a:t>valore locale di </a:t>
            </a:r>
            <a:r>
              <a:rPr lang="it-IT" i="1" smtClean="0"/>
              <a:t>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2587" cy="4344987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Il valore locale di </a:t>
            </a:r>
            <a:r>
              <a:rPr lang="it-IT" sz="2800" i="1" smtClean="0"/>
              <a:t>g</a:t>
            </a:r>
            <a:r>
              <a:rPr lang="it-IT" sz="2800" smtClean="0"/>
              <a:t>  è oggi di particolare importanza in molti settori, quali: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400" smtClean="0"/>
              <a:t>ricerche e studi tecnico-scientifici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400" smtClean="0"/>
              <a:t>studio dei terremoti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400" smtClean="0"/>
              <a:t>ricerca di giacimenti petroliferi o di gas naturale attraverso l’analisi delle distorsioni del campo gravitazionale locale</a:t>
            </a:r>
          </a:p>
          <a:p>
            <a:pPr lvl="1" eaLnBrk="1" hangingPunct="1">
              <a:lnSpc>
                <a:spcPct val="94000"/>
              </a:lnSpc>
            </a:pPr>
            <a:r>
              <a:rPr lang="it-IT" sz="2400" smtClean="0"/>
              <a:t>campo militare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Per questo motivo è stata effettuata una accurata mappatura di </a:t>
            </a:r>
            <a:r>
              <a:rPr lang="it-IT" sz="2800" i="1" smtClean="0"/>
              <a:t>g</a:t>
            </a:r>
            <a:r>
              <a:rPr lang="it-IT" sz="2800" smtClean="0"/>
              <a:t> a livello planetario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campo gravitazionale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859712" cy="4344988"/>
          </a:xfrm>
        </p:spPr>
        <p:txBody>
          <a:bodyPr/>
          <a:lstStyle/>
          <a:p>
            <a:pPr eaLnBrk="1" hangingPunct="1">
              <a:lnSpc>
                <a:spcPct val="84000"/>
              </a:lnSpc>
            </a:pPr>
            <a:r>
              <a:rPr lang="it-IT" sz="2800" smtClean="0"/>
              <a:t>Un corpo di massa </a:t>
            </a:r>
            <a:r>
              <a:rPr lang="it-IT" sz="2800" i="1" smtClean="0"/>
              <a:t>m</a:t>
            </a:r>
            <a:r>
              <a:rPr lang="it-IT" sz="2800" smtClean="0"/>
              <a:t> (che si trova ad una distanza </a:t>
            </a:r>
            <a:r>
              <a:rPr lang="it-IT" sz="2800" i="1" smtClean="0"/>
              <a:t>finita</a:t>
            </a:r>
            <a:r>
              <a:rPr lang="it-IT" sz="2800" smtClean="0"/>
              <a:t> dalla Terra) subisce una forza gravitazionale</a:t>
            </a:r>
          </a:p>
          <a:p>
            <a:pPr eaLnBrk="1" hangingPunct="1">
              <a:lnSpc>
                <a:spcPct val="84000"/>
              </a:lnSpc>
            </a:pPr>
            <a:r>
              <a:rPr lang="it-IT" sz="2800" smtClean="0"/>
              <a:t>Se ad ogni punto dello spazio associamo un vettore diretto verso il centro della Terra di intensità g</a:t>
            </a:r>
            <a:r>
              <a:rPr lang="it-IT" sz="2800" baseline="-25000" smtClean="0"/>
              <a:t>0</a:t>
            </a:r>
            <a:r>
              <a:rPr lang="it-IT" sz="2800" smtClean="0"/>
              <a:t> = GM</a:t>
            </a:r>
            <a:r>
              <a:rPr lang="it-IT" sz="2800" baseline="-25000" smtClean="0"/>
              <a:t>T</a:t>
            </a:r>
            <a:r>
              <a:rPr lang="it-IT" sz="2800" smtClean="0"/>
              <a:t>/(R</a:t>
            </a:r>
            <a:r>
              <a:rPr lang="it-IT" sz="2800" baseline="-25000" smtClean="0"/>
              <a:t>T</a:t>
            </a:r>
            <a:r>
              <a:rPr lang="it-IT" sz="2800" smtClean="0"/>
              <a:t>+h)</a:t>
            </a:r>
            <a:r>
              <a:rPr lang="it-IT" sz="2800" baseline="30000" smtClean="0"/>
              <a:t>2</a:t>
            </a:r>
            <a:r>
              <a:rPr lang="it-IT" sz="2800" smtClean="0"/>
              <a:t> possiamo affermare che quella regione di spazio è un </a:t>
            </a:r>
            <a:r>
              <a:rPr lang="it-IT" sz="2800" i="1" smtClean="0"/>
              <a:t>campo gravitazionale</a:t>
            </a:r>
          </a:p>
          <a:p>
            <a:pPr eaLnBrk="1" hangingPunct="1">
              <a:lnSpc>
                <a:spcPct val="84000"/>
              </a:lnSpc>
            </a:pPr>
            <a:r>
              <a:rPr lang="it-IT" sz="2800" smtClean="0"/>
              <a:t>Si dimostra che la forza gravitazionale è </a:t>
            </a:r>
            <a:r>
              <a:rPr lang="it-IT" sz="2800" i="1" smtClean="0"/>
              <a:t>conservativa</a:t>
            </a:r>
            <a:r>
              <a:rPr lang="it-IT" sz="2800" smtClean="0"/>
              <a:t> quindi si può associare ad ogni punto del </a:t>
            </a:r>
            <a:r>
              <a:rPr lang="it-IT" sz="2800" i="1" smtClean="0"/>
              <a:t>campo</a:t>
            </a:r>
            <a:r>
              <a:rPr lang="it-IT" sz="2800" smtClean="0"/>
              <a:t> un’</a:t>
            </a:r>
            <a:r>
              <a:rPr lang="it-IT" sz="2800" i="1" smtClean="0"/>
              <a:t>energia potenziale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400" smtClean="0"/>
              <a:t>Rappresentazione grafica del</a:t>
            </a:r>
            <a:br>
              <a:rPr lang="it-IT" sz="2400" smtClean="0"/>
            </a:br>
            <a:r>
              <a:rPr lang="it-IT" sz="2400" smtClean="0"/>
              <a:t>campo gravitazionale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3322637" cy="4105275"/>
          </a:xfrm>
        </p:spPr>
        <p:txBody>
          <a:bodyPr/>
          <a:lstStyle/>
          <a:p>
            <a:pPr marL="0" indent="0" eaLnBrk="1" hangingPunct="1">
              <a:lnSpc>
                <a:spcPct val="94000"/>
              </a:lnSpc>
              <a:buFont typeface="Wingdings" pitchFamily="2" charset="2"/>
              <a:buNone/>
            </a:pPr>
            <a:r>
              <a:rPr lang="it-IT" sz="2800" smtClean="0"/>
              <a:t>È possibile evidenziare le caratteristiche del campo gravitazionale tramite le </a:t>
            </a:r>
            <a:r>
              <a:rPr lang="it-IT" sz="2800" i="1" smtClean="0"/>
              <a:t>linee di campo</a:t>
            </a:r>
            <a:r>
              <a:rPr lang="it-IT" sz="2800" smtClean="0"/>
              <a:t>, rappresentazioni grafiche che ne indicano la direzione, il verso e l’intensità 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44219" y="1296194"/>
            <a:ext cx="367188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del campo gravitazionale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619250" y="4868863"/>
          <a:ext cx="2508250" cy="1079500"/>
        </p:xfrm>
        <a:graphic>
          <a:graphicData uri="http://schemas.openxmlformats.org/presentationml/2006/ole">
            <p:oleObj spid="_x0000_s11266" name="Equation" r:id="rId3" imgW="1002960" imgH="431640" progId="Equation.3">
              <p:embed/>
            </p:oleObj>
          </a:graphicData>
        </a:graphic>
      </p:graphicFrame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755650" y="1557338"/>
            <a:ext cx="763270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L’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energia potenziale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U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di un corpo di massa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m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 in un punto sopra la superficie terrestre è il lavoro, cambiato di segno, compiuto dalle forze del campo per trasportare il corpo di massa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m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dall’ infinito (U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= 0) in quel punto</a:t>
            </a:r>
          </a:p>
          <a:p>
            <a:pPr marL="336550" indent="-336550"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L’energia potenziale gravitazionale è sempre negativa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5219700" y="4437063"/>
            <a:ext cx="3095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G</a:t>
            </a:r>
            <a:r>
              <a:rPr lang="it-IT" sz="2000">
                <a:solidFill>
                  <a:schemeClr val="tx1"/>
                </a:solidFill>
              </a:rPr>
              <a:t> = 6.6743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10</a:t>
            </a:r>
            <a:r>
              <a:rPr lang="it-IT" sz="2000" baseline="30000">
                <a:solidFill>
                  <a:schemeClr val="tx1"/>
                </a:solidFill>
              </a:rPr>
              <a:t>-11</a:t>
            </a:r>
            <a:r>
              <a:rPr lang="it-IT" sz="2000">
                <a:solidFill>
                  <a:schemeClr val="tx1"/>
                </a:solidFill>
              </a:rPr>
              <a:t> N m</a:t>
            </a:r>
            <a:r>
              <a:rPr lang="it-IT" sz="2000" baseline="30000">
                <a:solidFill>
                  <a:schemeClr val="tx1"/>
                </a:solidFill>
              </a:rPr>
              <a:t>2 </a:t>
            </a:r>
            <a:r>
              <a:rPr lang="it-IT" sz="2000">
                <a:solidFill>
                  <a:schemeClr val="tx1"/>
                </a:solidFill>
              </a:rPr>
              <a:t>/kg</a:t>
            </a:r>
            <a:r>
              <a:rPr lang="it-IT" sz="2000" baseline="30000">
                <a:solidFill>
                  <a:schemeClr val="tx1"/>
                </a:solidFill>
              </a:rPr>
              <a:t>2</a:t>
            </a:r>
          </a:p>
          <a:p>
            <a:pPr marL="450850" indent="-450850"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M</a:t>
            </a:r>
            <a:r>
              <a:rPr lang="it-IT" sz="2000" b="1" i="1" baseline="-25000">
                <a:solidFill>
                  <a:schemeClr val="tx1"/>
                </a:solidFill>
              </a:rPr>
              <a:t>T</a:t>
            </a:r>
            <a:r>
              <a:rPr lang="it-IT" sz="2000" b="1" i="1"/>
              <a:t> </a:t>
            </a:r>
            <a:r>
              <a:rPr lang="it-IT" sz="2000">
                <a:solidFill>
                  <a:schemeClr val="tx1"/>
                </a:solidFill>
              </a:rPr>
              <a:t>= 5.9736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10</a:t>
            </a:r>
            <a:r>
              <a:rPr lang="it-IT" sz="2000" baseline="30000">
                <a:solidFill>
                  <a:schemeClr val="tx1"/>
                </a:solidFill>
              </a:rPr>
              <a:t>24</a:t>
            </a:r>
            <a:r>
              <a:rPr lang="it-IT" sz="2000">
                <a:solidFill>
                  <a:schemeClr val="tx1"/>
                </a:solidFill>
              </a:rPr>
              <a:t> kg</a:t>
            </a:r>
          </a:p>
          <a:p>
            <a:pPr marL="450850" indent="-450850">
              <a:spcBef>
                <a:spcPct val="50000"/>
              </a:spcBef>
            </a:pPr>
            <a:r>
              <a:rPr lang="it-IT" b="1" i="1">
                <a:solidFill>
                  <a:schemeClr val="tx1"/>
                </a:solidFill>
              </a:rPr>
              <a:t>R</a:t>
            </a:r>
            <a:r>
              <a:rPr lang="it-IT" b="1" i="1" baseline="-25000">
                <a:solidFill>
                  <a:schemeClr val="tx1"/>
                </a:solidFill>
              </a:rPr>
              <a:t>T</a:t>
            </a:r>
            <a:r>
              <a:rPr lang="it-IT" b="1" i="1"/>
              <a:t> </a:t>
            </a:r>
            <a:r>
              <a:rPr lang="it-IT">
                <a:solidFill>
                  <a:schemeClr val="tx1"/>
                </a:solidFill>
              </a:rPr>
              <a:t>= 6372.8 </a:t>
            </a:r>
            <a:r>
              <a:rPr lang="it-IT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>
                <a:solidFill>
                  <a:schemeClr val="tx1"/>
                </a:solidFill>
              </a:rPr>
              <a:t> 10</a:t>
            </a:r>
            <a:r>
              <a:rPr lang="it-IT" baseline="30000">
                <a:solidFill>
                  <a:schemeClr val="tx1"/>
                </a:solidFill>
              </a:rPr>
              <a:t>6</a:t>
            </a:r>
            <a:r>
              <a:rPr lang="it-IT">
                <a:solidFill>
                  <a:schemeClr val="tx1"/>
                </a:solidFill>
              </a:rPr>
              <a:t> m</a:t>
            </a:r>
            <a:endParaRPr lang="it-IT" sz="2000" b="1" i="1">
              <a:solidFill>
                <a:schemeClr val="tx1"/>
              </a:solidFill>
            </a:endParaRPr>
          </a:p>
          <a:p>
            <a:pPr marL="450850" indent="-450850"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h</a:t>
            </a:r>
            <a:r>
              <a:rPr lang="it-IT" sz="2000" b="1" i="1"/>
              <a:t> </a:t>
            </a:r>
            <a:r>
              <a:rPr lang="it-IT" sz="2000">
                <a:solidFill>
                  <a:schemeClr val="tx1"/>
                </a:solidFill>
              </a:rPr>
              <a:t>= distanza dalla superficie terrestre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Potenziale gravitazionale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76600" y="4941888"/>
          <a:ext cx="2476500" cy="1050925"/>
        </p:xfrm>
        <a:graphic>
          <a:graphicData uri="http://schemas.openxmlformats.org/presentationml/2006/ole">
            <p:oleObj spid="_x0000_s12290" name="Equation" r:id="rId3" imgW="927000" imgH="393480" progId="Equation.3">
              <p:embed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1700213"/>
            <a:ext cx="7632700" cy="316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Dividendo l’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energia potenziale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U per la massa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m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del corpo si ottiene una nuova grandezza detta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potenziale gravitazionale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V</a:t>
            </a:r>
          </a:p>
          <a:p>
            <a:pPr marL="336550" indent="-336550"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Il potenziale non dipende dalla massa del corpo con cui è stata determinata l’energia potenziale, ma solo dalle proprietà del campo, quindi fornisce una migliore rappresentazione del campo stesso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leggi di Keplero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848600" cy="4464050"/>
          </a:xfrm>
        </p:spPr>
        <p:txBody>
          <a:bodyPr/>
          <a:lstStyle/>
          <a:p>
            <a:pPr eaLnBrk="1" hangingPunct="1">
              <a:lnSpc>
                <a:spcPct val="84000"/>
              </a:lnSpc>
            </a:pPr>
            <a:r>
              <a:rPr lang="it-IT" sz="2800" smtClean="0"/>
              <a:t>Le tre leggi di Keplero (1571-1630) descrivono il moto dei pianeti (e dei satelliti come la Luna)</a:t>
            </a:r>
          </a:p>
          <a:p>
            <a:pPr eaLnBrk="1" hangingPunct="1">
              <a:lnSpc>
                <a:spcPct val="84000"/>
              </a:lnSpc>
            </a:pPr>
            <a:r>
              <a:rPr lang="it-IT" sz="2800" smtClean="0"/>
              <a:t>La I e la II legge furono pubblicate nel 1609, la III nel 1619</a:t>
            </a:r>
          </a:p>
          <a:p>
            <a:pPr eaLnBrk="1" hangingPunct="1">
              <a:lnSpc>
                <a:spcPct val="84000"/>
              </a:lnSpc>
            </a:pPr>
            <a:r>
              <a:rPr lang="it-IT" sz="2800" smtClean="0"/>
              <a:t>Sono frutto dell’intuizione di Keplero che si basa sui dati raccolti dall’astronomo danese Tycho Brahe (1546-1601) di cui era stato suo assistente</a:t>
            </a:r>
          </a:p>
          <a:p>
            <a:pPr eaLnBrk="1" hangingPunct="1">
              <a:lnSpc>
                <a:spcPct val="84000"/>
              </a:lnSpc>
            </a:pPr>
            <a:r>
              <a:rPr lang="it-IT" sz="2800" smtClean="0"/>
              <a:t>Keplero, a differenza di Tycho Brahe, appoggiò il modello eliocentrico di Nicolò Copernico (1473-1543)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Misura della costante G con</a:t>
            </a:r>
            <a:br>
              <a:rPr lang="it-IT" smtClean="0"/>
            </a:br>
            <a:r>
              <a:rPr lang="it-IT" smtClean="0"/>
              <a:t>la bilancia di Cavendish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416800" cy="4321175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Circa un secolo dopo che Newton ebbe formulato la legge di gravitazione, Cavendish (1731-1810) realizzò un dispositivo sperimentale che gli consentì di misurare il valore della costante G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Con la sua esperienza Cavendish verifica inoltre la validità delle legge di gravitazione per corpi “ordinari”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L’apparato sperimentale utilizzato è la </a:t>
            </a:r>
            <a:r>
              <a:rPr lang="it-IT" sz="2800" i="1" smtClean="0"/>
              <a:t>bilancia a torsione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bilancia a torsione di Cavendish</a:t>
            </a:r>
          </a:p>
        </p:txBody>
      </p:sp>
      <p:pic>
        <p:nvPicPr>
          <p:cNvPr id="45059" name="Picture 3" descr="250px-Cavendish_Experi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3175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cavendish_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133600"/>
            <a:ext cx="28352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CavendishSchematic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581525"/>
            <a:ext cx="22812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bilancia a torsione di Cavendish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1944687"/>
          </a:xfrm>
        </p:spPr>
        <p:txBody>
          <a:bodyPr/>
          <a:lstStyle/>
          <a:p>
            <a:pPr marL="450850" indent="-450850" eaLnBrk="1" hangingPunct="1">
              <a:lnSpc>
                <a:spcPct val="94000"/>
              </a:lnSpc>
            </a:pPr>
            <a:r>
              <a:rPr lang="it-IT" sz="2600" smtClean="0"/>
              <a:t>L’asta con le masse piccole </a:t>
            </a:r>
            <a:r>
              <a:rPr lang="it-IT" sz="2600" i="1" smtClean="0"/>
              <a:t>m</a:t>
            </a:r>
            <a:r>
              <a:rPr lang="it-IT" sz="2600" smtClean="0"/>
              <a:t> è appesa ad un filo di cui si conosce la costante di torsione elastica</a:t>
            </a:r>
          </a:p>
          <a:p>
            <a:pPr marL="450850" indent="-450850" eaLnBrk="1" hangingPunct="1">
              <a:lnSpc>
                <a:spcPct val="94000"/>
              </a:lnSpc>
            </a:pPr>
            <a:r>
              <a:rPr lang="it-IT" sz="2600" smtClean="0"/>
              <a:t>Si misura l’angolo di rotazione </a:t>
            </a:r>
            <a:r>
              <a:rPr lang="el-GR" sz="2600" i="1" smtClean="0">
                <a:cs typeface="Tahoma" pitchFamily="34" charset="0"/>
              </a:rPr>
              <a:t>θ</a:t>
            </a:r>
            <a:r>
              <a:rPr lang="it-IT" sz="2600" smtClean="0">
                <a:cs typeface="Tahoma" pitchFamily="34" charset="0"/>
              </a:rPr>
              <a:t> </a:t>
            </a:r>
            <a:r>
              <a:rPr lang="it-IT" sz="2600" smtClean="0"/>
              <a:t>dell’asta dovuto alla coppia generata dalla forza attrattiva</a:t>
            </a:r>
          </a:p>
        </p:txBody>
      </p:sp>
      <p:pic>
        <p:nvPicPr>
          <p:cNvPr id="46084" name="Picture 4" descr="CavOs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573463"/>
            <a:ext cx="35623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ca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573463"/>
            <a:ext cx="246856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bilancia a torsione di Cavendish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488237" cy="7921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t-IT" sz="2400" smtClean="0"/>
              <a:t>Quando si avvicina la seconda coppia di sfere (gialle) si sposta il centro delle oscillazioni</a:t>
            </a:r>
          </a:p>
        </p:txBody>
      </p:sp>
      <p:pic>
        <p:nvPicPr>
          <p:cNvPr id="47108" name="Picture 4" descr="cav26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38909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av25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39147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27088" y="5300663"/>
            <a:ext cx="74898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Dallo spostamento angolare, conoscendo la costante di torsione elastica, è possibile determinare il momento torcente, quindi la forza di attrazione gravitazionale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Misura della costante G con</a:t>
            </a:r>
            <a:br>
              <a:rPr lang="it-IT" smtClean="0"/>
            </a:br>
            <a:r>
              <a:rPr lang="it-IT" smtClean="0"/>
              <a:t>la bilancia di Cavendish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4724400"/>
            <a:ext cx="6624637" cy="1368425"/>
          </a:xfrm>
        </p:spPr>
        <p:txBody>
          <a:bodyPr/>
          <a:lstStyle/>
          <a:p>
            <a:pPr marL="342900" indent="-342900" eaLnBrk="1" hangingPunct="1">
              <a:lnSpc>
                <a:spcPct val="94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000" smtClean="0">
                <a:latin typeface="Times New Roman" pitchFamily="18" charset="0"/>
              </a:rPr>
              <a:t>   Note biografiche su Cavendish e il suo esperimento:</a:t>
            </a:r>
          </a:p>
          <a:p>
            <a:pPr marL="742950" lvl="1" indent="-285750" eaLnBrk="1" hangingPunct="1">
              <a:lnSpc>
                <a:spcPct val="94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it-IT" sz="2000" smtClean="0">
                <a:latin typeface="Times New Roman" pitchFamily="18" charset="0"/>
              </a:rPr>
              <a:t>it.wikipedia.org/wiki/Henry_Cavendish</a:t>
            </a:r>
          </a:p>
          <a:p>
            <a:pPr marL="742950" lvl="1" indent="-285750" eaLnBrk="1" hangingPunct="1">
              <a:lnSpc>
                <a:spcPct val="94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it-IT" sz="2000" smtClean="0">
                <a:latin typeface="Times New Roman" pitchFamily="18" charset="0"/>
              </a:rPr>
              <a:t>en.wikipedia.org/wiki/Cavendish_experiment</a:t>
            </a:r>
          </a:p>
          <a:p>
            <a:pPr marL="742950" lvl="1" indent="-285750" eaLnBrk="1" hangingPunct="1">
              <a:lnSpc>
                <a:spcPct val="94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it-IT" sz="2000" smtClean="0">
                <a:latin typeface="Times New Roman" pitchFamily="18" charset="0"/>
              </a:rPr>
              <a:t>www.juliantrubin.com/bigten/cavendishg.html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042988" y="1628775"/>
            <a:ext cx="73437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Misurando la forza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F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, le masse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m</a:t>
            </a:r>
            <a:r>
              <a:rPr lang="it-IT" sz="2800" i="1" baseline="-250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e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m</a:t>
            </a:r>
            <a:r>
              <a:rPr lang="it-IT" sz="2800" i="1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e la distanza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r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 tra i centri di massa è possibile calcolare il valore di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G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419475" y="3141663"/>
          <a:ext cx="1622425" cy="1146175"/>
        </p:xfrm>
        <a:graphic>
          <a:graphicData uri="http://schemas.openxmlformats.org/presentationml/2006/ole">
            <p:oleObj spid="_x0000_s13314" name="Equation" r:id="rId3" imgW="647640" imgH="457200" progId="Equation.3">
              <p:embed/>
            </p:oleObj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93382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Cavendish “pesa” la terra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7163" cy="1584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t-IT" sz="2800" smtClean="0"/>
              <a:t>La misura del valore della costante G dà la possibilità di determinare la massa della Terra, per questo si disse che Cavendish “pesò” la Terra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900113" y="3644900"/>
          <a:ext cx="2209800" cy="965200"/>
        </p:xfrm>
        <a:graphic>
          <a:graphicData uri="http://schemas.openxmlformats.org/presentationml/2006/ole">
            <p:oleObj spid="_x0000_s14338" name="Equation" r:id="rId3" imgW="1104840" imgH="482400" progId="Equation.3">
              <p:embed/>
            </p:oleObj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795963" y="3573463"/>
            <a:ext cx="30956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G</a:t>
            </a:r>
            <a:r>
              <a:rPr lang="it-IT" sz="2000">
                <a:solidFill>
                  <a:schemeClr val="tx1"/>
                </a:solidFill>
              </a:rPr>
              <a:t> = 6.6743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10</a:t>
            </a:r>
            <a:r>
              <a:rPr lang="it-IT" sz="2000" baseline="30000">
                <a:solidFill>
                  <a:schemeClr val="tx1"/>
                </a:solidFill>
              </a:rPr>
              <a:t>-11</a:t>
            </a:r>
            <a:r>
              <a:rPr lang="it-IT" sz="2000">
                <a:solidFill>
                  <a:schemeClr val="tx1"/>
                </a:solidFill>
              </a:rPr>
              <a:t> N m</a:t>
            </a:r>
            <a:r>
              <a:rPr lang="it-IT" sz="2000" baseline="30000">
                <a:solidFill>
                  <a:schemeClr val="tx1"/>
                </a:solidFill>
              </a:rPr>
              <a:t>2 </a:t>
            </a:r>
            <a:r>
              <a:rPr lang="it-IT" sz="2000">
                <a:solidFill>
                  <a:schemeClr val="tx1"/>
                </a:solidFill>
              </a:rPr>
              <a:t>/kg</a:t>
            </a:r>
            <a:r>
              <a:rPr lang="it-IT" sz="2000" baseline="30000">
                <a:solidFill>
                  <a:schemeClr val="tx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g</a:t>
            </a:r>
            <a:r>
              <a:rPr lang="it-IT" sz="2000" b="1" i="1" baseline="-25000">
                <a:solidFill>
                  <a:schemeClr val="tx1"/>
                </a:solidFill>
              </a:rPr>
              <a:t>0</a:t>
            </a:r>
            <a:r>
              <a:rPr lang="it-IT" sz="2000" b="1" i="1"/>
              <a:t> </a:t>
            </a:r>
            <a:r>
              <a:rPr lang="it-IT" sz="2000">
                <a:solidFill>
                  <a:schemeClr val="tx1"/>
                </a:solidFill>
              </a:rPr>
              <a:t>= 9.8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m/s</a:t>
            </a:r>
            <a:r>
              <a:rPr lang="it-IT" sz="2000" baseline="30000">
                <a:solidFill>
                  <a:schemeClr val="tx1"/>
                </a:solidFill>
              </a:rPr>
              <a:t>2</a:t>
            </a:r>
            <a:endParaRPr lang="it-IT" sz="2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R</a:t>
            </a:r>
            <a:r>
              <a:rPr lang="it-IT" sz="2000" b="1" i="1" baseline="-25000">
                <a:solidFill>
                  <a:schemeClr val="tx1"/>
                </a:solidFill>
              </a:rPr>
              <a:t>T</a:t>
            </a:r>
            <a:r>
              <a:rPr lang="it-IT" sz="2000" b="1" i="1"/>
              <a:t> </a:t>
            </a:r>
            <a:r>
              <a:rPr lang="it-IT" sz="2000">
                <a:solidFill>
                  <a:schemeClr val="tx1"/>
                </a:solidFill>
              </a:rPr>
              <a:t>= 6372.8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10</a:t>
            </a:r>
            <a:r>
              <a:rPr lang="it-IT" sz="2000" baseline="30000">
                <a:solidFill>
                  <a:schemeClr val="tx1"/>
                </a:solidFill>
              </a:rPr>
              <a:t>6</a:t>
            </a:r>
            <a:r>
              <a:rPr lang="it-IT" sz="2000">
                <a:solidFill>
                  <a:schemeClr val="tx1"/>
                </a:solidFill>
              </a:rPr>
              <a:t> m</a:t>
            </a: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3779838" y="3789363"/>
          <a:ext cx="1447800" cy="863600"/>
        </p:xfrm>
        <a:graphic>
          <a:graphicData uri="http://schemas.openxmlformats.org/presentationml/2006/ole">
            <p:oleObj spid="_x0000_s14339" name="Equation" r:id="rId4" imgW="723600" imgH="431640" progId="Equation.3">
              <p:embed/>
            </p:oleObj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2268538" y="5084763"/>
          <a:ext cx="1903412" cy="1046162"/>
        </p:xfrm>
        <a:graphic>
          <a:graphicData uri="http://schemas.openxmlformats.org/presentationml/2006/ole">
            <p:oleObj spid="_x0000_s14340" name="Equation" r:id="rId5" imgW="761760" imgH="419040" progId="Equation.3">
              <p:embed/>
            </p:oleObj>
          </a:graphicData>
        </a:graphic>
      </p:graphicFrame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292725" y="5445125"/>
            <a:ext cx="2592388" cy="3413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>
                <a:solidFill>
                  <a:schemeClr val="tx1"/>
                </a:solidFill>
              </a:rPr>
              <a:t>M</a:t>
            </a:r>
            <a:r>
              <a:rPr lang="it-IT" sz="2000" b="1" i="1" baseline="-25000">
                <a:solidFill>
                  <a:schemeClr val="tx1"/>
                </a:solidFill>
              </a:rPr>
              <a:t>T</a:t>
            </a:r>
            <a:r>
              <a:rPr lang="it-IT" sz="2000" b="1" i="1">
                <a:solidFill>
                  <a:schemeClr val="tx1"/>
                </a:solidFill>
              </a:rPr>
              <a:t> </a:t>
            </a:r>
            <a:r>
              <a:rPr lang="it-IT" sz="2000">
                <a:solidFill>
                  <a:schemeClr val="tx1"/>
                </a:solidFill>
              </a:rPr>
              <a:t>= 5.9736 </a:t>
            </a:r>
            <a:r>
              <a:rPr lang="it-IT" sz="200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it-IT" sz="2000">
                <a:solidFill>
                  <a:schemeClr val="tx1"/>
                </a:solidFill>
              </a:rPr>
              <a:t> 10</a:t>
            </a:r>
            <a:r>
              <a:rPr lang="it-IT" sz="2000" baseline="30000">
                <a:solidFill>
                  <a:schemeClr val="tx1"/>
                </a:solidFill>
              </a:rPr>
              <a:t>24</a:t>
            </a:r>
            <a:r>
              <a:rPr lang="it-IT" sz="2000">
                <a:solidFill>
                  <a:schemeClr val="tx1"/>
                </a:solidFill>
              </a:rPr>
              <a:t> kg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Forze centrali (un approfondimento)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345362" cy="4176712"/>
          </a:xfrm>
        </p:spPr>
        <p:txBody>
          <a:bodyPr/>
          <a:lstStyle/>
          <a:p>
            <a:pPr eaLnBrk="1" hangingPunct="1"/>
            <a:r>
              <a:rPr lang="it-IT" sz="2800" smtClean="0"/>
              <a:t>Sono forze dirette verso un punto fisso detto </a:t>
            </a:r>
            <a:r>
              <a:rPr lang="it-IT" sz="2800" i="1" smtClean="0"/>
              <a:t>centro di forza</a:t>
            </a:r>
          </a:p>
          <a:p>
            <a:pPr eaLnBrk="1" hangingPunct="1"/>
            <a:r>
              <a:rPr lang="it-IT" sz="2800" smtClean="0"/>
              <a:t>Il modulo della forza dipende dalla distanza dal centro F(r)</a:t>
            </a:r>
          </a:p>
          <a:p>
            <a:pPr eaLnBrk="1" hangingPunct="1"/>
            <a:r>
              <a:rPr lang="it-IT" sz="2800" smtClean="0"/>
              <a:t>La componente trasversale è nulla F</a:t>
            </a:r>
            <a:r>
              <a:rPr lang="it-IT" sz="2800" baseline="-25000" smtClean="0"/>
              <a:t>t</a:t>
            </a:r>
            <a:r>
              <a:rPr lang="it-IT" sz="2800" smtClean="0"/>
              <a:t> = 0</a:t>
            </a:r>
          </a:p>
          <a:p>
            <a:pPr eaLnBrk="1" hangingPunct="1"/>
            <a:r>
              <a:rPr lang="it-IT" sz="2800" smtClean="0"/>
              <a:t>Solo componente radiale F</a:t>
            </a:r>
            <a:r>
              <a:rPr lang="it-IT" sz="2800" baseline="-25000" smtClean="0"/>
              <a:t>r</a:t>
            </a:r>
          </a:p>
          <a:p>
            <a:pPr eaLnBrk="1" hangingPunct="1"/>
            <a:r>
              <a:rPr lang="it-IT" sz="2800" smtClean="0"/>
              <a:t>Il momento torcente rispetto al centro di forza è nullo </a:t>
            </a:r>
            <a:r>
              <a:rPr lang="it-IT" sz="2800" b="1" smtClean="0">
                <a:sym typeface="Symbol" pitchFamily="18" charset="2"/>
              </a:rPr>
              <a:t></a:t>
            </a:r>
            <a:r>
              <a:rPr lang="it-IT" sz="2800" smtClean="0">
                <a:sym typeface="Symbol" pitchFamily="18" charset="2"/>
              </a:rPr>
              <a:t> = 0</a:t>
            </a: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Forze centrali (un approfondimento)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488238" cy="3673475"/>
          </a:xfrm>
        </p:spPr>
        <p:txBody>
          <a:bodyPr/>
          <a:lstStyle/>
          <a:p>
            <a:pPr eaLnBrk="1" hangingPunct="1"/>
            <a:r>
              <a:rPr lang="it-IT" sz="2800" smtClean="0"/>
              <a:t>Conservano il momento angolare:</a:t>
            </a:r>
            <a:br>
              <a:rPr lang="it-IT" sz="2800" smtClean="0"/>
            </a:br>
            <a:r>
              <a:rPr lang="it-IT" sz="2800" b="1" smtClean="0">
                <a:sym typeface="Symbol" pitchFamily="18" charset="2"/>
              </a:rPr>
              <a:t></a:t>
            </a:r>
            <a:r>
              <a:rPr lang="it-IT" sz="2800" smtClean="0">
                <a:sym typeface="Symbol" pitchFamily="18" charset="2"/>
              </a:rPr>
              <a:t> = </a:t>
            </a:r>
            <a:r>
              <a:rPr lang="it-IT" sz="2800" b="1" smtClean="0">
                <a:sym typeface="Symbol" pitchFamily="18" charset="2"/>
              </a:rPr>
              <a:t>L</a:t>
            </a:r>
            <a:r>
              <a:rPr lang="it-IT" sz="2800" smtClean="0">
                <a:sym typeface="Symbol" pitchFamily="18" charset="2"/>
              </a:rPr>
              <a:t> /t = 0, quindi il vettore </a:t>
            </a:r>
            <a:r>
              <a:rPr lang="it-IT" sz="2800" b="1" smtClean="0">
                <a:sym typeface="Symbol" pitchFamily="18" charset="2"/>
              </a:rPr>
              <a:t>L</a:t>
            </a:r>
            <a:r>
              <a:rPr lang="it-IT" sz="2800" smtClean="0">
                <a:sym typeface="Symbol" pitchFamily="18" charset="2"/>
              </a:rPr>
              <a:t> è costante</a:t>
            </a:r>
            <a:endParaRPr lang="it-IT" sz="2800" smtClean="0"/>
          </a:p>
          <a:p>
            <a:pPr eaLnBrk="1" hangingPunct="1"/>
            <a:r>
              <a:rPr lang="it-IT" sz="2800" smtClean="0"/>
              <a:t>Se il vettore </a:t>
            </a:r>
            <a:r>
              <a:rPr lang="it-IT" sz="2800" b="1" smtClean="0"/>
              <a:t>L</a:t>
            </a:r>
            <a:r>
              <a:rPr lang="it-IT" sz="2800" smtClean="0"/>
              <a:t> è costante, i vettori </a:t>
            </a:r>
            <a:r>
              <a:rPr lang="it-IT" sz="2800" b="1" smtClean="0"/>
              <a:t>r</a:t>
            </a:r>
            <a:r>
              <a:rPr lang="it-IT" sz="2800" smtClean="0"/>
              <a:t> e </a:t>
            </a:r>
            <a:r>
              <a:rPr lang="it-IT" sz="2800" b="1" smtClean="0"/>
              <a:t>v</a:t>
            </a:r>
            <a:r>
              <a:rPr lang="it-IT" sz="2800" smtClean="0"/>
              <a:t> sono complanari</a:t>
            </a:r>
          </a:p>
          <a:p>
            <a:pPr eaLnBrk="1" hangingPunct="1"/>
            <a:r>
              <a:rPr lang="it-IT" sz="2800" smtClean="0"/>
              <a:t>Si dimostra che le forze centrali sono </a:t>
            </a:r>
            <a:r>
              <a:rPr lang="it-IT" sz="2800" i="1" smtClean="0"/>
              <a:t>conservative</a:t>
            </a:r>
            <a:endParaRPr lang="it-IT" sz="2800" smtClean="0"/>
          </a:p>
          <a:p>
            <a:pPr eaLnBrk="1" hangingPunct="1"/>
            <a:r>
              <a:rPr lang="it-IT" sz="2800" smtClean="0"/>
              <a:t>Esempi: gravitazionale, elettrostatica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Forze centrali e traiettoria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92275" y="3937000"/>
          <a:ext cx="2846388" cy="914400"/>
        </p:xfrm>
        <a:graphic>
          <a:graphicData uri="http://schemas.openxmlformats.org/presentationml/2006/ole">
            <p:oleObj spid="_x0000_s15362" name="Equation" r:id="rId3" imgW="1422360" imgH="457200" progId="Equation.3">
              <p:embed/>
            </p:oleObj>
          </a:graphicData>
        </a:graphic>
      </p:graphicFrame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755650" y="1628775"/>
            <a:ext cx="7704138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Dallo studio delle possibili traiettorie, generate da una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forza centrale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(formula di Binet), si ottiene una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conica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come soluzione generale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La conica in coordinate polari ha equazione: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55650" y="5300663"/>
            <a:ext cx="7488238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L’eccentricità della traiettoria dipende sia dall’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energia totale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sia dal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momento angolare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5651500" y="3716338"/>
            <a:ext cx="23764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tabLst>
                <a:tab pos="714375" algn="l"/>
              </a:tabLst>
            </a:pPr>
            <a:r>
              <a:rPr lang="it-IT" sz="2000">
                <a:solidFill>
                  <a:srgbClr val="000000"/>
                </a:solidFill>
              </a:rPr>
              <a:t>e = 0	circonferenza</a:t>
            </a:r>
            <a:br>
              <a:rPr lang="it-IT" sz="2000">
                <a:solidFill>
                  <a:srgbClr val="000000"/>
                </a:solidFill>
              </a:rPr>
            </a:br>
            <a:r>
              <a:rPr lang="it-IT" sz="2000">
                <a:solidFill>
                  <a:srgbClr val="000000"/>
                </a:solidFill>
              </a:rPr>
              <a:t>0 &lt; e &lt; 1	ellisse</a:t>
            </a:r>
            <a:br>
              <a:rPr lang="it-IT" sz="2000">
                <a:solidFill>
                  <a:srgbClr val="000000"/>
                </a:solidFill>
              </a:rPr>
            </a:br>
            <a:r>
              <a:rPr lang="it-IT" sz="2000">
                <a:solidFill>
                  <a:srgbClr val="000000"/>
                </a:solidFill>
              </a:rPr>
              <a:t>e = 1	parabola</a:t>
            </a:r>
            <a:br>
              <a:rPr lang="it-IT" sz="2000">
                <a:solidFill>
                  <a:srgbClr val="000000"/>
                </a:solidFill>
              </a:rPr>
            </a:br>
            <a:r>
              <a:rPr lang="it-IT" sz="2000">
                <a:solidFill>
                  <a:srgbClr val="000000"/>
                </a:solidFill>
              </a:rPr>
              <a:t>e &gt; 1	iperbole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684213" y="1700213"/>
            <a:ext cx="78486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Dallo studio della forza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gravitazionale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come forza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centrale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, si ha una conferma della prima legge di Keplero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L’ellisse è un caso particolare di conica che dà luogo ad un’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orbita chiusa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(0≤e&lt;1)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Negli altri casi, parabola (e=1) e iperbole (e&gt;1) le orbite sono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aperte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 il momento angolare è nullo, la traiettoria è rettilinea (ad es. lancio di un sasso in verticale)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leggi di Keplero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991475" cy="4392613"/>
          </a:xfrm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it-IT" sz="2800" smtClean="0"/>
              <a:t>Per la prima volta nella storia della scienza Keplero elimina dall'astronomia le sfere celesti e ipotizza per i pianeti un moto diverso da quello circolare, considerato da Aristotele simbolo di perfezione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Si tratta di leggi puramente descrittive che non spiegano le cause e la natura del moto</a:t>
            </a:r>
          </a:p>
          <a:p>
            <a:pPr eaLnBrk="1" hangingPunct="1">
              <a:lnSpc>
                <a:spcPct val="94000"/>
              </a:lnSpc>
            </a:pPr>
            <a:r>
              <a:rPr lang="it-IT" sz="2800" smtClean="0"/>
              <a:t>Newton (1642-1727) dà una giustificazione delle leggi di Keplero circa 40 anni dopo inquadran-dole nella sua teoria della gravità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611188" y="1700213"/>
            <a:ext cx="78486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Consideriamo un sistema isolato di due corpi di massa m e M (m&lt;&lt;M) soggetti a forza centrale e un punto a distanza r dal centro di M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 l’energia cinetica di </a:t>
            </a:r>
            <a:r>
              <a:rPr lang="it-IT" sz="2600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it-IT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è </a:t>
            </a:r>
          </a:p>
          <a:p>
            <a:pPr marL="822325" lvl="1" indent="-279400" eaLnBrk="1" hangingPunct="1">
              <a:lnSpc>
                <a:spcPct val="104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</a:pPr>
            <a:r>
              <a:rPr lang="it-IT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minore</a:t>
            </a:r>
            <a:r>
              <a:rPr lang="it-IT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del valore assoluto dell’energia potenziale, il corpo non può sfuggire al campo gravitazionale, quindi l’orbita è chiusa (ellisse o circonferenza)</a:t>
            </a:r>
          </a:p>
          <a:p>
            <a:pPr marL="822325" lvl="1" indent="-279400" eaLnBrk="1" hangingPunct="1">
              <a:lnSpc>
                <a:spcPct val="104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</a:pPr>
            <a:r>
              <a:rPr lang="it-IT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maggiore</a:t>
            </a:r>
            <a:r>
              <a:rPr lang="it-IT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del valore assoluto dell’energia potenziale, il corpo sfugge al campo gravitazionale, quindi l’orbita è aperta (parabola, iperbole)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27088" y="1700213"/>
            <a:ext cx="7416800" cy="388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Dato che l’energia potenziale è negativa e quella cinetica è positiva, l’energia totale E sarà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negativa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nelle orbite chiuse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E&lt;0 orbita ellittica (o circolare)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E=0 orbita parabolica, E&gt;0 orbita iperbolica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L’eccentricità della conica dipende sia dall’energia totale E sia dal momento angolare L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3492500" y="5300663"/>
          <a:ext cx="2295525" cy="917575"/>
        </p:xfrm>
        <a:graphic>
          <a:graphicData uri="http://schemas.openxmlformats.org/presentationml/2006/ole">
            <p:oleObj spid="_x0000_s16386" name="Equation" r:id="rId3" imgW="11430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39750" y="1628775"/>
            <a:ext cx="76327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Determiniamo l’energia totale per un sistema di due corpi di massa m e M con la solita condizione m&lt;&lt;M</a:t>
            </a:r>
          </a:p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corpo di massa m ruota con un’orbita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circolare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attorno a quello di massa M</a:t>
            </a:r>
          </a:p>
        </p:txBody>
      </p:sp>
      <p:grpSp>
        <p:nvGrpSpPr>
          <p:cNvPr id="17414" name="Group 18"/>
          <p:cNvGrpSpPr>
            <a:grpSpLocks/>
          </p:cNvGrpSpPr>
          <p:nvPr/>
        </p:nvGrpSpPr>
        <p:grpSpPr bwMode="auto">
          <a:xfrm>
            <a:off x="1476375" y="4437063"/>
            <a:ext cx="6499225" cy="1627187"/>
            <a:chOff x="930" y="2795"/>
            <a:chExt cx="4094" cy="1025"/>
          </a:xfrm>
        </p:grpSpPr>
        <p:grpSp>
          <p:nvGrpSpPr>
            <p:cNvPr id="17415" name="Group 17"/>
            <p:cNvGrpSpPr>
              <a:grpSpLocks/>
            </p:cNvGrpSpPr>
            <p:nvPr/>
          </p:nvGrpSpPr>
          <p:grpSpPr bwMode="auto">
            <a:xfrm>
              <a:off x="930" y="2795"/>
              <a:ext cx="4094" cy="1025"/>
              <a:chOff x="930" y="2795"/>
              <a:chExt cx="4094" cy="1025"/>
            </a:xfrm>
          </p:grpSpPr>
          <p:graphicFrame>
            <p:nvGraphicFramePr>
              <p:cNvPr id="17410" name="Object 6"/>
              <p:cNvGraphicFramePr>
                <a:graphicFrameLocks noChangeAspect="1"/>
              </p:cNvGraphicFramePr>
              <p:nvPr/>
            </p:nvGraphicFramePr>
            <p:xfrm>
              <a:off x="930" y="2795"/>
              <a:ext cx="929" cy="1025"/>
            </p:xfrm>
            <a:graphic>
              <a:graphicData uri="http://schemas.openxmlformats.org/presentationml/2006/ole">
                <p:oleObj spid="_x0000_s17410" name="Equation" r:id="rId3" imgW="736560" imgH="812520" progId="Equation.3">
                  <p:embed/>
                </p:oleObj>
              </a:graphicData>
            </a:graphic>
          </p:graphicFrame>
          <p:graphicFrame>
            <p:nvGraphicFramePr>
              <p:cNvPr id="17411" name="Object 8"/>
              <p:cNvGraphicFramePr>
                <a:graphicFrameLocks noChangeAspect="1"/>
              </p:cNvGraphicFramePr>
              <p:nvPr/>
            </p:nvGraphicFramePr>
            <p:xfrm>
              <a:off x="3210" y="3066"/>
              <a:ext cx="1814" cy="398"/>
            </p:xfrm>
            <a:graphic>
              <a:graphicData uri="http://schemas.openxmlformats.org/presentationml/2006/ole">
                <p:oleObj spid="_x0000_s17411" name="Equazione" r:id="rId4" imgW="1562040" imgH="342720" progId="Equation.3">
                  <p:embed/>
                </p:oleObj>
              </a:graphicData>
            </a:graphic>
          </p:graphicFrame>
          <p:sp>
            <p:nvSpPr>
              <p:cNvPr id="17417" name="AutoShape 10"/>
              <p:cNvSpPr>
                <a:spLocks/>
              </p:cNvSpPr>
              <p:nvPr/>
            </p:nvSpPr>
            <p:spPr bwMode="auto">
              <a:xfrm>
                <a:off x="1928" y="2795"/>
                <a:ext cx="91" cy="953"/>
              </a:xfrm>
              <a:prstGeom prst="rightBrace">
                <a:avLst>
                  <a:gd name="adj1" fmla="val 8727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18" name="Text Box 12"/>
              <p:cNvSpPr txBox="1">
                <a:spLocks noChangeArrowheads="1"/>
              </p:cNvSpPr>
              <p:nvPr/>
            </p:nvSpPr>
            <p:spPr bwMode="auto">
              <a:xfrm>
                <a:off x="2154" y="2931"/>
                <a:ext cx="590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>
                    <a:solidFill>
                      <a:schemeClr val="tx1"/>
                    </a:solidFill>
                  </a:rPr>
                  <a:t>F = ma</a:t>
                </a:r>
              </a:p>
            </p:txBody>
          </p:sp>
        </p:grpSp>
        <p:sp>
          <p:nvSpPr>
            <p:cNvPr id="17416" name="AutoShape 16"/>
            <p:cNvSpPr>
              <a:spLocks noChangeArrowheads="1"/>
            </p:cNvSpPr>
            <p:nvPr/>
          </p:nvSpPr>
          <p:spPr bwMode="auto">
            <a:xfrm>
              <a:off x="2109" y="3173"/>
              <a:ext cx="907" cy="182"/>
            </a:xfrm>
            <a:prstGeom prst="notchedRightArrow">
              <a:avLst>
                <a:gd name="adj1" fmla="val 50000"/>
                <a:gd name="adj2" fmla="val 1245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971550" y="1628775"/>
            <a:ext cx="76327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L’energia cinetica K e l’energia potenziale U</a:t>
            </a:r>
          </a:p>
        </p:txBody>
      </p:sp>
      <p:grpSp>
        <p:nvGrpSpPr>
          <p:cNvPr id="18440" name="Group 15"/>
          <p:cNvGrpSpPr>
            <a:grpSpLocks/>
          </p:cNvGrpSpPr>
          <p:nvPr/>
        </p:nvGrpSpPr>
        <p:grpSpPr bwMode="auto">
          <a:xfrm>
            <a:off x="900113" y="2492375"/>
            <a:ext cx="6656387" cy="1873250"/>
            <a:chOff x="567" y="1570"/>
            <a:chExt cx="4193" cy="1180"/>
          </a:xfrm>
        </p:grpSpPr>
        <p:grpSp>
          <p:nvGrpSpPr>
            <p:cNvPr id="18443" name="Group 12"/>
            <p:cNvGrpSpPr>
              <a:grpSpLocks/>
            </p:cNvGrpSpPr>
            <p:nvPr/>
          </p:nvGrpSpPr>
          <p:grpSpPr bwMode="auto">
            <a:xfrm>
              <a:off x="567" y="1570"/>
              <a:ext cx="3357" cy="1180"/>
              <a:chOff x="567" y="1570"/>
              <a:chExt cx="3357" cy="1180"/>
            </a:xfrm>
          </p:grpSpPr>
          <p:grpSp>
            <p:nvGrpSpPr>
              <p:cNvPr id="18444" name="Group 7"/>
              <p:cNvGrpSpPr>
                <a:grpSpLocks/>
              </p:cNvGrpSpPr>
              <p:nvPr/>
            </p:nvGrpSpPr>
            <p:grpSpPr bwMode="auto">
              <a:xfrm>
                <a:off x="567" y="1570"/>
                <a:ext cx="2447" cy="1086"/>
                <a:chOff x="567" y="1570"/>
                <a:chExt cx="2447" cy="1086"/>
              </a:xfrm>
            </p:grpSpPr>
            <p:graphicFrame>
              <p:nvGraphicFramePr>
                <p:cNvPr id="18436" name="Object 4"/>
                <p:cNvGraphicFramePr>
                  <a:graphicFrameLocks noChangeAspect="1"/>
                </p:cNvGraphicFramePr>
                <p:nvPr/>
              </p:nvGraphicFramePr>
              <p:xfrm>
                <a:off x="567" y="1570"/>
                <a:ext cx="2423" cy="499"/>
              </p:xfrm>
              <a:graphic>
                <a:graphicData uri="http://schemas.openxmlformats.org/presentationml/2006/ole">
                  <p:oleObj spid="_x0000_s18436" name="Equation" r:id="rId3" imgW="191736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18437" name="Object 5"/>
                <p:cNvGraphicFramePr>
                  <a:graphicFrameLocks noChangeAspect="1"/>
                </p:cNvGraphicFramePr>
                <p:nvPr/>
              </p:nvGraphicFramePr>
              <p:xfrm>
                <a:off x="1973" y="2160"/>
                <a:ext cx="1041" cy="496"/>
              </p:xfrm>
              <a:graphic>
                <a:graphicData uri="http://schemas.openxmlformats.org/presentationml/2006/ole">
                  <p:oleObj spid="_x0000_s18437" name="Equation" r:id="rId4" imgW="825480" imgH="393480" progId="Equation.3">
                    <p:embed/>
                  </p:oleObj>
                </a:graphicData>
              </a:graphic>
            </p:graphicFrame>
          </p:grpSp>
          <p:sp>
            <p:nvSpPr>
              <p:cNvPr id="18445" name="AutoShape 8"/>
              <p:cNvSpPr>
                <a:spLocks/>
              </p:cNvSpPr>
              <p:nvPr/>
            </p:nvSpPr>
            <p:spPr bwMode="auto">
              <a:xfrm>
                <a:off x="3061" y="1570"/>
                <a:ext cx="46" cy="1180"/>
              </a:xfrm>
              <a:prstGeom prst="rightBrace">
                <a:avLst>
                  <a:gd name="adj1" fmla="val 21376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46" name="AutoShape 9"/>
              <p:cNvSpPr>
                <a:spLocks noChangeArrowheads="1"/>
              </p:cNvSpPr>
              <p:nvPr/>
            </p:nvSpPr>
            <p:spPr bwMode="auto">
              <a:xfrm>
                <a:off x="3243" y="2069"/>
                <a:ext cx="681" cy="181"/>
              </a:xfrm>
              <a:prstGeom prst="notchedRightArrow">
                <a:avLst>
                  <a:gd name="adj1" fmla="val 50000"/>
                  <a:gd name="adj2" fmla="val 94061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aphicFrame>
          <p:nvGraphicFramePr>
            <p:cNvPr id="18435" name="Object 13"/>
            <p:cNvGraphicFramePr>
              <a:graphicFrameLocks noChangeAspect="1"/>
            </p:cNvGraphicFramePr>
            <p:nvPr/>
          </p:nvGraphicFramePr>
          <p:xfrm>
            <a:off x="4014" y="1933"/>
            <a:ext cx="746" cy="497"/>
          </p:xfrm>
          <a:graphic>
            <a:graphicData uri="http://schemas.openxmlformats.org/presentationml/2006/ole">
              <p:oleObj spid="_x0000_s18435" name="Equation" r:id="rId5" imgW="571320" imgH="393480" progId="Equation.3">
                <p:embed/>
              </p:oleObj>
            </a:graphicData>
          </a:graphic>
        </p:graphicFrame>
      </p:grp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971550" y="4508500"/>
            <a:ext cx="2519363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L’energia totale</a:t>
            </a:r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3708400" y="4365625"/>
          <a:ext cx="3721100" cy="784225"/>
        </p:xfrm>
        <a:graphic>
          <a:graphicData uri="http://schemas.openxmlformats.org/presentationml/2006/ole">
            <p:oleObj spid="_x0000_s18434" name="Equation" r:id="rId6" imgW="2286000" imgH="393480" progId="Equation.3">
              <p:embed/>
            </p:oleObj>
          </a:graphicData>
        </a:graphic>
      </p:graphicFrame>
      <p:sp>
        <p:nvSpPr>
          <p:cNvPr id="18442" name="Rectangle 21"/>
          <p:cNvSpPr>
            <a:spLocks noChangeArrowheads="1"/>
          </p:cNvSpPr>
          <p:nvPr/>
        </p:nvSpPr>
        <p:spPr bwMode="auto">
          <a:xfrm>
            <a:off x="971550" y="5300663"/>
            <a:ext cx="7777163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Per orbite ellittiche si sostituisce </a:t>
            </a:r>
            <a:r>
              <a:rPr lang="it-IT" sz="28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con il semiasse maggiore </a:t>
            </a:r>
            <a:r>
              <a:rPr lang="it-IT" sz="28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27088" y="1628775"/>
            <a:ext cx="7273925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L’energia totale per un sistema di due corpi di massa m e M è data dalla relazione </a:t>
            </a:r>
          </a:p>
        </p:txBody>
      </p:sp>
      <p:pic>
        <p:nvPicPr>
          <p:cNvPr id="19461" name="Picture 5" descr="ellis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781300"/>
            <a:ext cx="2717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27088" y="5084763"/>
            <a:ext cx="7920037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 diverse traiettorie in figura hanno lo stesso valore di a, quindi possiedono la stessa energia</a:t>
            </a:r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>
            <p:ph idx="1"/>
          </p:nvPr>
        </p:nvGraphicFramePr>
        <p:xfrm>
          <a:off x="2339975" y="3357563"/>
          <a:ext cx="1622425" cy="787400"/>
        </p:xfrm>
        <a:graphic>
          <a:graphicData uri="http://schemas.openxmlformats.org/presentationml/2006/ole">
            <p:oleObj spid="_x0000_s19458" name="Equation" r:id="rId4" imgW="8125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Energia e traiettoria</a:t>
            </a:r>
          </a:p>
        </p:txBody>
      </p:sp>
      <p:pic>
        <p:nvPicPr>
          <p:cNvPr id="52227" name="Picture 4" descr="circonfere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997200"/>
            <a:ext cx="29797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900113" y="1773238"/>
            <a:ext cx="6481762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questa figura invece la traiettoria 1 possiede l’energia minore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Velocità di fuga (seconda velocità cosmica)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4963"/>
            <a:ext cx="8280400" cy="4632325"/>
          </a:xfrm>
        </p:spPr>
        <p:txBody>
          <a:bodyPr/>
          <a:lstStyle/>
          <a:p>
            <a:pPr eaLnBrk="1" hangingPunct="1"/>
            <a:r>
              <a:rPr lang="it-IT" sz="2800" smtClean="0"/>
              <a:t>Velocità iniziale (in assenza di atmosfera) necessaria per andare dalla superficie di un corpo celeste (pianeta, luna, ecc.) fino all'infinito con velocità residua nulla</a:t>
            </a:r>
          </a:p>
          <a:p>
            <a:pPr eaLnBrk="1" hangingPunct="1"/>
            <a:r>
              <a:rPr lang="it-IT" sz="2800" smtClean="0"/>
              <a:t>È una velocità teorica perché nella pratica si utilizza un mezzo che sviluppa una propulsione per gran parte delle traiettoria</a:t>
            </a:r>
          </a:p>
          <a:p>
            <a:pPr eaLnBrk="1" hangingPunct="1"/>
            <a:r>
              <a:rPr lang="it-IT" sz="2800" smtClean="0"/>
              <a:t>Per la superficie terrestre la velocità di fuga è  circa 11,2 km/s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Velocità di fuga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58888" y="3957638"/>
          <a:ext cx="3252787" cy="787400"/>
        </p:xfrm>
        <a:graphic>
          <a:graphicData uri="http://schemas.openxmlformats.org/presentationml/2006/ole">
            <p:oleObj spid="_x0000_s20482" name="Equation" r:id="rId3" imgW="1625400" imgH="393480" progId="Equation.3">
              <p:embed/>
            </p:oleObj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757863" y="3957638"/>
          <a:ext cx="1982787" cy="788987"/>
        </p:xfrm>
        <a:graphic>
          <a:graphicData uri="http://schemas.openxmlformats.org/presentationml/2006/ole">
            <p:oleObj spid="_x0000_s20483" name="Equation" r:id="rId4" imgW="990360" imgH="393480" progId="Equation.3">
              <p:embed/>
            </p:oleObj>
          </a:graphicData>
        </a:graphic>
      </p:graphicFrame>
      <p:graphicFrame>
        <p:nvGraphicFramePr>
          <p:cNvPr id="20484" name="Object 10"/>
          <p:cNvGraphicFramePr>
            <a:graphicFrameLocks noChangeAspect="1"/>
          </p:cNvGraphicFramePr>
          <p:nvPr/>
        </p:nvGraphicFramePr>
        <p:xfrm>
          <a:off x="3563938" y="5084763"/>
          <a:ext cx="1874837" cy="1111250"/>
        </p:xfrm>
        <a:graphic>
          <a:graphicData uri="http://schemas.openxmlformats.org/presentationml/2006/ole">
            <p:oleObj spid="_x0000_s20484" name="Equation" r:id="rId5" imgW="749160" imgH="444240" progId="Equation.3">
              <p:embed/>
            </p:oleObj>
          </a:graphicData>
        </a:graphic>
      </p:graphicFrame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611188" y="1773238"/>
            <a:ext cx="7921625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K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=0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perché la velocità residua è nulla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, ma anche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U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=0, quindi E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= K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+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U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= 0 </a:t>
            </a:r>
            <a:endParaRPr lang="it-IT" sz="2800">
              <a:solidFill>
                <a:srgbClr val="000000"/>
              </a:solidFill>
              <a:latin typeface="Tahoma" pitchFamily="34" charset="0"/>
            </a:endParaRP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L’energia totale rimane invariata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perché i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 sistema è conservativo (e isolato): E(r) =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E</a:t>
            </a:r>
            <a:r>
              <a:rPr lang="it-IT" sz="2800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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=0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Velocità di fuga dei pianeti</a:t>
            </a:r>
          </a:p>
        </p:txBody>
      </p:sp>
      <p:graphicFrame>
        <p:nvGraphicFramePr>
          <p:cNvPr id="331894" name="Group 118"/>
          <p:cNvGraphicFramePr>
            <a:graphicFrameLocks noGrp="1"/>
          </p:cNvGraphicFramePr>
          <p:nvPr>
            <p:ph sz="half" idx="2"/>
          </p:nvPr>
        </p:nvGraphicFramePr>
        <p:xfrm>
          <a:off x="684213" y="1844675"/>
          <a:ext cx="3960812" cy="4140203"/>
        </p:xfrm>
        <a:graphic>
          <a:graphicData uri="http://schemas.openxmlformats.org/drawingml/2006/table">
            <a:tbl>
              <a:tblPr/>
              <a:tblGrid>
                <a:gridCol w="1627187"/>
                <a:gridCol w="2333625"/>
              </a:tblGrid>
              <a:tr h="619125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Pianeta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Velocità di fuga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(km/s)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Mercurio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Venere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Marte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Giove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Saturno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Urano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Nettuno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ctr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7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4932363" y="1916113"/>
            <a:ext cx="3970337" cy="4032250"/>
          </a:xfrm>
        </p:spPr>
        <p:txBody>
          <a:bodyPr/>
          <a:lstStyle/>
          <a:p>
            <a:pPr eaLnBrk="1" hangingPunct="1"/>
            <a:r>
              <a:rPr lang="it-IT" sz="2600" smtClean="0"/>
              <a:t>Dalla velocità di fuga dipende la composizione dell’atmosfera di un pianeta</a:t>
            </a:r>
          </a:p>
          <a:p>
            <a:pPr eaLnBrk="1" hangingPunct="1"/>
            <a:r>
              <a:rPr lang="it-IT" sz="2600" smtClean="0"/>
              <a:t>Se la velocità molecolare di un dato gas supera di quella di fuga, questo si disperderebbe nello spazio</a:t>
            </a:r>
            <a:r>
              <a:rPr lang="it-IT" sz="2800" smtClean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Velocità di fuga e atmosfera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557338"/>
            <a:ext cx="6985000" cy="4556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500" smtClean="0"/>
              <a:t>La velocità quadratica media di un gas (perfetto) 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339975" y="2276475"/>
          <a:ext cx="1601788" cy="862013"/>
        </p:xfrm>
        <a:graphic>
          <a:graphicData uri="http://schemas.openxmlformats.org/presentationml/2006/ole">
            <p:oleObj spid="_x0000_s21506" name="Equation" r:id="rId3" imgW="825480" imgH="444240" progId="Equation.3">
              <p:embed/>
            </p:oleObj>
          </a:graphicData>
        </a:graphic>
      </p:graphicFrame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219700" y="2133600"/>
            <a:ext cx="30956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6088">
              <a:spcBef>
                <a:spcPct val="50000"/>
              </a:spcBef>
              <a:tabLst>
                <a:tab pos="363538" algn="l"/>
              </a:tabLst>
            </a:pPr>
            <a:r>
              <a:rPr lang="it-IT" sz="2000" b="1" i="1">
                <a:solidFill>
                  <a:schemeClr val="tx1"/>
                </a:solidFill>
              </a:rPr>
              <a:t>k</a:t>
            </a:r>
            <a:r>
              <a:rPr lang="it-IT" sz="2000" b="1" i="1" baseline="-25000">
                <a:solidFill>
                  <a:schemeClr val="tx1"/>
                </a:solidFill>
              </a:rPr>
              <a:t>b</a:t>
            </a:r>
            <a:r>
              <a:rPr lang="it-IT" sz="2000">
                <a:solidFill>
                  <a:schemeClr val="tx1"/>
                </a:solidFill>
              </a:rPr>
              <a:t>	costante di Boltzmann</a:t>
            </a:r>
            <a:endParaRPr lang="it-IT" sz="2000" baseline="30000">
              <a:solidFill>
                <a:schemeClr val="tx1"/>
              </a:solidFill>
            </a:endParaRPr>
          </a:p>
          <a:p>
            <a:pPr defTabSz="446088">
              <a:spcBef>
                <a:spcPct val="50000"/>
              </a:spcBef>
              <a:tabLst>
                <a:tab pos="363538" algn="l"/>
              </a:tabLst>
            </a:pPr>
            <a:r>
              <a:rPr lang="it-IT" sz="2000" b="1" i="1">
                <a:solidFill>
                  <a:schemeClr val="tx1"/>
                </a:solidFill>
              </a:rPr>
              <a:t>T</a:t>
            </a:r>
            <a:r>
              <a:rPr lang="it-IT" sz="2000" b="1" i="1"/>
              <a:t> </a:t>
            </a:r>
            <a:r>
              <a:rPr lang="it-IT" sz="2000">
                <a:solidFill>
                  <a:schemeClr val="tx1"/>
                </a:solidFill>
              </a:rPr>
              <a:t>	temperatura assoluta</a:t>
            </a:r>
          </a:p>
          <a:p>
            <a:pPr defTabSz="446088">
              <a:spcBef>
                <a:spcPct val="50000"/>
              </a:spcBef>
              <a:tabLst>
                <a:tab pos="363538" algn="l"/>
              </a:tabLst>
            </a:pPr>
            <a:r>
              <a:rPr lang="it-IT" sz="2000" b="1" i="1">
                <a:solidFill>
                  <a:schemeClr val="tx1"/>
                </a:solidFill>
              </a:rPr>
              <a:t>m</a:t>
            </a:r>
            <a:r>
              <a:rPr lang="it-IT" sz="2000" b="1" i="1"/>
              <a:t> </a:t>
            </a:r>
            <a:r>
              <a:rPr lang="it-IT" sz="2000">
                <a:solidFill>
                  <a:schemeClr val="tx1"/>
                </a:solidFill>
              </a:rPr>
              <a:t>	massa molecola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55650" y="3573463"/>
            <a:ext cx="7561263" cy="295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500">
                <a:solidFill>
                  <a:srgbClr val="000000"/>
                </a:solidFill>
                <a:latin typeface="Tahoma" pitchFamily="34" charset="0"/>
              </a:rPr>
              <a:t>L’eventuale presenza dell’atmosfera e la sua composizione dipendono dalla gravità, dalla massa molecolare e dalla temperatura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500">
                <a:solidFill>
                  <a:srgbClr val="000000"/>
                </a:solidFill>
                <a:latin typeface="Tahoma" pitchFamily="34" charset="0"/>
              </a:rPr>
              <a:t>Per questo motivo Mercurio e la Luna non hanno atmosfera, nell’atmosfera terrestre non è presente idrogeno gassoso e in quella di Marte manca l’ossigeno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leggi di Keplero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6191250" cy="4392612"/>
          </a:xfrm>
        </p:spPr>
        <p:txBody>
          <a:bodyPr/>
          <a:lstStyle/>
          <a:p>
            <a:pPr eaLnBrk="1" hangingPunct="1"/>
            <a:r>
              <a:rPr lang="it-IT" sz="2800" smtClean="0"/>
              <a:t>Sulla sua lapide è incisa l'epigrafe da lui stesso composta: “</a:t>
            </a:r>
            <a:r>
              <a:rPr lang="it-IT" sz="2800" i="1" smtClean="0"/>
              <a:t>Il mio spirito ha misurato il cielo, ora misura la profondità della terra</a:t>
            </a:r>
            <a:r>
              <a:rPr lang="it-IT" sz="2800" smtClean="0"/>
              <a:t>“</a:t>
            </a:r>
          </a:p>
          <a:p>
            <a:pPr eaLnBrk="1" hangingPunct="1"/>
            <a:r>
              <a:rPr lang="it-IT" sz="2800" smtClean="0"/>
              <a:t>Note biografiche su Johannes Kepler</a:t>
            </a:r>
          </a:p>
          <a:p>
            <a:pPr lvl="1" eaLnBrk="1" hangingPunct="1"/>
            <a:r>
              <a:rPr lang="it-IT" sz="2400" smtClean="0"/>
              <a:t>www.ildiogene.it/EncyPages/Ency=</a:t>
            </a:r>
            <a:br>
              <a:rPr lang="it-IT" sz="2400" smtClean="0"/>
            </a:br>
            <a:r>
              <a:rPr lang="it-IT" sz="2400" smtClean="0"/>
              <a:t>Keplero.html</a:t>
            </a:r>
          </a:p>
          <a:p>
            <a:pPr lvl="1" eaLnBrk="1" hangingPunct="1"/>
            <a:r>
              <a:rPr lang="it-IT" sz="2400" smtClean="0"/>
              <a:t>it.wikipedia.org/wiki/Johannes_Kepler</a:t>
            </a:r>
          </a:p>
          <a:p>
            <a:pPr lvl="1" eaLnBrk="1" hangingPunct="1"/>
            <a:r>
              <a:rPr lang="it-IT" sz="2400" smtClean="0"/>
              <a:t>www.galassiere.it/keplero_1.htm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133600"/>
            <a:ext cx="1905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48488" y="5013325"/>
            <a:ext cx="18716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solidFill>
                  <a:srgbClr val="000000"/>
                </a:solidFill>
                <a:latin typeface="Tahoma" pitchFamily="34" charset="0"/>
                <a:hlinkClick r:id="rId3"/>
              </a:rPr>
              <a:t>Johannes Kepler</a:t>
            </a:r>
            <a:endParaRPr lang="it-IT" sz="18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forza gravitazionale all’interno</a:t>
            </a:r>
            <a:br>
              <a:rPr lang="it-IT" smtClean="0"/>
            </a:br>
            <a:r>
              <a:rPr lang="it-IT" smtClean="0"/>
              <a:t>della Terra</a:t>
            </a:r>
          </a:p>
        </p:txBody>
      </p:sp>
      <p:pic>
        <p:nvPicPr>
          <p:cNvPr id="55299" name="Picture 6" descr="tun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852738"/>
            <a:ext cx="2695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755650" y="2708275"/>
            <a:ext cx="4968875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In un punto interno alla Terra, la forza gravitazionale è dovuta solo alla massa sferica sottostante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Al centro della terra, la forza gravitazionale è nulla</a:t>
            </a: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755650" y="1628775"/>
            <a:ext cx="76327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Si dimostra che all’interno di un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guscio sferico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 omogeneo la forza gravitazionale è nulla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forza gravitazionale all’interno</a:t>
            </a:r>
            <a:br>
              <a:rPr lang="it-IT" smtClean="0"/>
            </a:br>
            <a:r>
              <a:rPr lang="it-IT" smtClean="0"/>
              <a:t>della Terra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276600" y="3933825"/>
          <a:ext cx="2025650" cy="784225"/>
        </p:xfrm>
        <a:graphic>
          <a:graphicData uri="http://schemas.openxmlformats.org/presentationml/2006/ole">
            <p:oleObj spid="_x0000_s22530" name="Equation" r:id="rId3" imgW="1015920" imgH="393480" progId="Equation.3">
              <p:embed/>
            </p:oleObj>
          </a:graphicData>
        </a:graphic>
      </p:graphicFrame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95288" y="1628775"/>
            <a:ext cx="822325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La forza gravitazionale diminuisce man mano che si scende sotto la superficie terrestre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In un punto interno della Terra, a distanza r dal centro, la forza diventa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600" smtClean="0"/>
              <a:t>Prima legge di Keplero (Legge delle orbite)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04137" cy="1008062"/>
          </a:xfrm>
        </p:spPr>
        <p:txBody>
          <a:bodyPr/>
          <a:lstStyle/>
          <a:p>
            <a:pPr marL="363538" indent="-363538" eaLnBrk="1" hangingPunct="1"/>
            <a:r>
              <a:rPr lang="it-IT" sz="2800" smtClean="0"/>
              <a:t>I pianeti si muovono su orbite ellittiche con il Sole in uno dei fuochi</a:t>
            </a:r>
          </a:p>
        </p:txBody>
      </p:sp>
      <p:sp>
        <p:nvSpPr>
          <p:cNvPr id="31748" name="Rectangle 25"/>
          <p:cNvSpPr>
            <a:spLocks noChangeArrowheads="1"/>
          </p:cNvSpPr>
          <p:nvPr/>
        </p:nvSpPr>
        <p:spPr bwMode="auto">
          <a:xfrm>
            <a:off x="827088" y="3068638"/>
            <a:ext cx="3960812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3538" indent="-363538"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Poiché l'ellisse è una figura piana, i moti dei pianeti avvengono in un piano detto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piano orbitale</a:t>
            </a:r>
          </a:p>
          <a:p>
            <a:pPr marL="363538" indent="-363538" eaLnBrk="1" hangingPunct="1">
              <a:lnSpc>
                <a:spcPct val="8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L’orbita descritta dalla Terra è detta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eclittica</a:t>
            </a:r>
          </a:p>
        </p:txBody>
      </p:sp>
      <p:pic>
        <p:nvPicPr>
          <p:cNvPr id="31749" name="Picture 26" descr="kp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068638"/>
            <a:ext cx="3843337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600" smtClean="0"/>
              <a:t>Seconda legge di Keplero (Legge delle aree)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8313" y="5445125"/>
            <a:ext cx="822325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I pianeti si muovono con </a:t>
            </a:r>
            <a:r>
              <a:rPr lang="it-IT" i="1">
                <a:solidFill>
                  <a:srgbClr val="000000"/>
                </a:solidFill>
                <a:latin typeface="Tahoma" pitchFamily="34" charset="0"/>
              </a:rPr>
              <a:t>velocità areale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costante</a:t>
            </a:r>
          </a:p>
          <a:p>
            <a:pPr marL="336550" indent="-336550"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Conseguenza della conservazione del momento angolare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284663" y="3573463"/>
          <a:ext cx="4035425" cy="906462"/>
        </p:xfrm>
        <a:graphic>
          <a:graphicData uri="http://schemas.openxmlformats.org/presentationml/2006/ole">
            <p:oleObj spid="_x0000_s1026" name="Equation" r:id="rId3" imgW="1866600" imgH="419040" progId="Equation.3">
              <p:embed/>
            </p:oleObj>
          </a:graphicData>
        </a:graphic>
      </p:graphicFrame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68313" y="1628775"/>
            <a:ext cx="822325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Il vettore che collega un pianeta al Sole descrive aree proporzionali ai tempi impiegati (aree uguali in tempi uguali)</a:t>
            </a:r>
          </a:p>
        </p:txBody>
      </p:sp>
      <p:pic>
        <p:nvPicPr>
          <p:cNvPr id="1030" name="Picture 10" descr="kep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852738"/>
            <a:ext cx="2609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600" smtClean="0"/>
              <a:t>Seconda legge di Keplero (Legge delle aree)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731963" y="3670300"/>
          <a:ext cx="1485900" cy="393700"/>
        </p:xfrm>
        <a:graphic>
          <a:graphicData uri="http://schemas.openxmlformats.org/presentationml/2006/ole">
            <p:oleObj spid="_x0000_s2050" name="Equation" r:id="rId3" imgW="1485720" imgH="393480" progId="Equation.3">
              <p:embed/>
            </p:oleObj>
          </a:graphicData>
        </a:graphic>
      </p:graphicFrame>
      <p:graphicFrame>
        <p:nvGraphicFramePr>
          <p:cNvPr id="2051" name="Object 32"/>
          <p:cNvGraphicFramePr>
            <a:graphicFrameLocks noChangeAspect="1"/>
          </p:cNvGraphicFramePr>
          <p:nvPr>
            <p:ph sz="quarter" idx="3"/>
          </p:nvPr>
        </p:nvGraphicFramePr>
        <p:xfrm>
          <a:off x="5724525" y="2708275"/>
          <a:ext cx="2973388" cy="787400"/>
        </p:xfrm>
        <a:graphic>
          <a:graphicData uri="http://schemas.openxmlformats.org/presentationml/2006/ole">
            <p:oleObj spid="_x0000_s2051" name="Equation" r:id="rId4" imgW="1485720" imgH="393480" progId="Equation.3">
              <p:embed/>
            </p:oleObj>
          </a:graphicData>
        </a:graphic>
      </p:graphicFrame>
      <p:pic>
        <p:nvPicPr>
          <p:cNvPr id="2054" name="Picture 5" descr="kpl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989138"/>
            <a:ext cx="4724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35"/>
          <p:cNvGraphicFramePr>
            <a:graphicFrameLocks noChangeAspect="1"/>
          </p:cNvGraphicFramePr>
          <p:nvPr>
            <p:ph sz="quarter" idx="2"/>
          </p:nvPr>
        </p:nvGraphicFramePr>
        <p:xfrm>
          <a:off x="5724525" y="5157788"/>
          <a:ext cx="2825750" cy="787400"/>
        </p:xfrm>
        <a:graphic>
          <a:graphicData uri="http://schemas.openxmlformats.org/presentationml/2006/ole">
            <p:oleObj spid="_x0000_s2052" name="Equation" r:id="rId6" imgW="1409400" imgH="393480" progId="Equation.3">
              <p:embed/>
            </p:oleObj>
          </a:graphicData>
        </a:graphic>
      </p:graphicFrame>
      <p:sp>
        <p:nvSpPr>
          <p:cNvPr id="2055" name="Text Box 37"/>
          <p:cNvSpPr txBox="1">
            <a:spLocks noChangeArrowheads="1"/>
          </p:cNvSpPr>
          <p:nvPr/>
        </p:nvSpPr>
        <p:spPr bwMode="auto">
          <a:xfrm>
            <a:off x="6084888" y="1916113"/>
            <a:ext cx="2016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Tahoma" pitchFamily="34" charset="0"/>
              </a:rPr>
              <a:t>Area del settore di ampiezza </a:t>
            </a:r>
            <a:r>
              <a:rPr lang="it-IT" sz="200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</a:t>
            </a:r>
          </a:p>
        </p:txBody>
      </p:sp>
      <p:sp>
        <p:nvSpPr>
          <p:cNvPr id="2056" name="Text Box 38"/>
          <p:cNvSpPr txBox="1">
            <a:spLocks noChangeArrowheads="1"/>
          </p:cNvSpPr>
          <p:nvPr/>
        </p:nvSpPr>
        <p:spPr bwMode="auto">
          <a:xfrm>
            <a:off x="5651500" y="4221163"/>
            <a:ext cx="30972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Tahoma" pitchFamily="34" charset="0"/>
              </a:rPr>
              <a:t>Velocità areale media nell’intervallo di tempo </a:t>
            </a:r>
            <a:r>
              <a:rPr lang="it-IT" sz="200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t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600" smtClean="0"/>
              <a:t>Seconda legge di Keplero (Legge delle aree)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326063" y="2276475"/>
          <a:ext cx="3411537" cy="865188"/>
        </p:xfrm>
        <a:graphic>
          <a:graphicData uri="http://schemas.openxmlformats.org/presentationml/2006/ole">
            <p:oleObj spid="_x0000_s3074" name="Equation" r:id="rId3" imgW="1701720" imgH="431640" progId="Equation.3">
              <p:embed/>
            </p:oleObj>
          </a:graphicData>
        </a:graphic>
      </p:graphicFrame>
      <p:grpSp>
        <p:nvGrpSpPr>
          <p:cNvPr id="3078" name="Group 13"/>
          <p:cNvGrpSpPr>
            <a:grpSpLocks/>
          </p:cNvGrpSpPr>
          <p:nvPr/>
        </p:nvGrpSpPr>
        <p:grpSpPr bwMode="auto">
          <a:xfrm>
            <a:off x="1619250" y="5949950"/>
            <a:ext cx="6478588" cy="392113"/>
            <a:chOff x="1338" y="3702"/>
            <a:chExt cx="4081" cy="247"/>
          </a:xfrm>
        </p:grpSpPr>
        <p:sp>
          <p:nvSpPr>
            <p:cNvPr id="3083" name="Text Box 7"/>
            <p:cNvSpPr txBox="1">
              <a:spLocks noChangeArrowheads="1"/>
            </p:cNvSpPr>
            <p:nvPr/>
          </p:nvSpPr>
          <p:spPr bwMode="auto">
            <a:xfrm>
              <a:off x="1338" y="3702"/>
              <a:ext cx="104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chemeClr val="tx1"/>
                  </a:solidFill>
                  <a:latin typeface="Tahoma" pitchFamily="34" charset="0"/>
                </a:rPr>
                <a:t>L costante</a:t>
              </a:r>
            </a:p>
          </p:txBody>
        </p:sp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3241" y="3702"/>
              <a:ext cx="217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chemeClr val="tx1"/>
                  </a:solidFill>
                  <a:latin typeface="Tahoma" pitchFamily="34" charset="0"/>
                </a:rPr>
                <a:t>Velocità areale costante</a:t>
              </a:r>
            </a:p>
          </p:txBody>
        </p:sp>
        <p:sp>
          <p:nvSpPr>
            <p:cNvPr id="3085" name="AutoShape 9"/>
            <p:cNvSpPr>
              <a:spLocks noChangeArrowheads="1"/>
            </p:cNvSpPr>
            <p:nvPr/>
          </p:nvSpPr>
          <p:spPr bwMode="auto">
            <a:xfrm>
              <a:off x="2426" y="3748"/>
              <a:ext cx="726" cy="136"/>
            </a:xfrm>
            <a:prstGeom prst="leftRightArrow">
              <a:avLst>
                <a:gd name="adj1" fmla="val 50000"/>
                <a:gd name="adj2" fmla="val 10676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3079" name="Picture 12" descr="kpl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44675"/>
            <a:ext cx="4667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6"/>
          <p:cNvSpPr>
            <a:spLocks/>
          </p:cNvSpPr>
          <p:nvPr/>
        </p:nvSpPr>
        <p:spPr bwMode="auto">
          <a:xfrm>
            <a:off x="6877050" y="3789363"/>
            <a:ext cx="73025" cy="1584325"/>
          </a:xfrm>
          <a:prstGeom prst="rightBrace">
            <a:avLst>
              <a:gd name="adj1" fmla="val 1807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081" name="Group 21"/>
          <p:cNvGrpSpPr>
            <a:grpSpLocks/>
          </p:cNvGrpSpPr>
          <p:nvPr/>
        </p:nvGrpSpPr>
        <p:grpSpPr bwMode="auto">
          <a:xfrm>
            <a:off x="5292725" y="3716338"/>
            <a:ext cx="3470275" cy="1627187"/>
            <a:chOff x="3334" y="2341"/>
            <a:chExt cx="2186" cy="1025"/>
          </a:xfrm>
        </p:grpSpPr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3334" y="2341"/>
            <a:ext cx="961" cy="1025"/>
          </p:xfrm>
          <a:graphic>
            <a:graphicData uri="http://schemas.openxmlformats.org/presentationml/2006/ole">
              <p:oleObj spid="_x0000_s3075" name="Equation" r:id="rId5" imgW="761760" imgH="812520" progId="Equation.3">
                <p:embed/>
              </p:oleObj>
            </a:graphicData>
          </a:graphic>
        </p:graphicFrame>
        <p:graphicFrame>
          <p:nvGraphicFramePr>
            <p:cNvPr id="3076" name="Object 14"/>
            <p:cNvGraphicFramePr>
              <a:graphicFrameLocks noChangeAspect="1"/>
            </p:cNvGraphicFramePr>
            <p:nvPr/>
          </p:nvGraphicFramePr>
          <p:xfrm>
            <a:off x="4740" y="2637"/>
            <a:ext cx="780" cy="494"/>
          </p:xfrm>
          <a:graphic>
            <a:graphicData uri="http://schemas.openxmlformats.org/presentationml/2006/ole">
              <p:oleObj spid="_x0000_s3076" name="Equation" r:id="rId6" imgW="622080" imgH="393480" progId="Equation.3">
                <p:embed/>
              </p:oleObj>
            </a:graphicData>
          </a:graphic>
        </p:graphicFrame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468" y="2819"/>
              <a:ext cx="226" cy="136"/>
            </a:xfrm>
            <a:custGeom>
              <a:avLst/>
              <a:gdLst>
                <a:gd name="T0" fmla="*/ 169 w 21600"/>
                <a:gd name="T1" fmla="*/ 0 h 21600"/>
                <a:gd name="T2" fmla="*/ 0 w 21600"/>
                <a:gd name="T3" fmla="*/ 68 h 21600"/>
                <a:gd name="T4" fmla="*/ 169 w 21600"/>
                <a:gd name="T5" fmla="*/ 136 h 21600"/>
                <a:gd name="T6" fmla="*/ 226 w 21600"/>
                <a:gd name="T7" fmla="*/ 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5 w 21600"/>
                <a:gd name="T13" fmla="*/ 5400 h 21600"/>
                <a:gd name="T14" fmla="*/ 1892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2699</Words>
  <PresentationFormat>Presentazione su schermo (4:3)</PresentationFormat>
  <Paragraphs>293</Paragraphs>
  <Slides>51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2" baseType="lpstr">
      <vt:lpstr>Times New Roman</vt:lpstr>
      <vt:lpstr>Lucida Sans Unicode</vt:lpstr>
      <vt:lpstr>Tahoma</vt:lpstr>
      <vt:lpstr>Wingdings</vt:lpstr>
      <vt:lpstr>Arial</vt:lpstr>
      <vt:lpstr>StarSymbol</vt:lpstr>
      <vt:lpstr>Symbol</vt:lpstr>
      <vt:lpstr>Struttura predefinita</vt:lpstr>
      <vt:lpstr>1_Struttura predefinita</vt:lpstr>
      <vt:lpstr>2_Struttura predefinita</vt:lpstr>
      <vt:lpstr>Microsoft Equation 3.0</vt:lpstr>
      <vt:lpstr>Corso di Fisica – 2007/08</vt:lpstr>
      <vt:lpstr>La Gravità</vt:lpstr>
      <vt:lpstr>Le leggi di Keplero</vt:lpstr>
      <vt:lpstr>Le leggi di Keplero</vt:lpstr>
      <vt:lpstr>Le leggi di Keplero</vt:lpstr>
      <vt:lpstr>Prima legge di Keplero (Legge delle orbite)</vt:lpstr>
      <vt:lpstr>Seconda legge di Keplero (Legge delle aree)</vt:lpstr>
      <vt:lpstr>Seconda legge di Keplero (Legge delle aree)</vt:lpstr>
      <vt:lpstr>Seconda legge di Keplero (Legge delle aree)</vt:lpstr>
      <vt:lpstr>Terza legge di Keplero (Legge dei periodi)</vt:lpstr>
      <vt:lpstr>Limiti di validità delle leggi di Keplero</vt:lpstr>
      <vt:lpstr>Dalle leggi di Keplero alla forza di gravitazione di Newton</vt:lpstr>
      <vt:lpstr>Dalle leggi di Keplero alla forza di gravitazione di Newton</vt:lpstr>
      <vt:lpstr>Dalle leggi di Keplero alla forza di gravitazione di Newton</vt:lpstr>
      <vt:lpstr>Legge di gravitazione (Newton)</vt:lpstr>
      <vt:lpstr>Prima di Newton</vt:lpstr>
      <vt:lpstr>Legge di gravitazione (Newton)</vt:lpstr>
      <vt:lpstr>Massa ridotta</vt:lpstr>
      <vt:lpstr>Ipotesi standard</vt:lpstr>
      <vt:lpstr>Ipotesi standard</vt:lpstr>
      <vt:lpstr>Dalla legge di gravitazione alla terza legge di Keplero</vt:lpstr>
      <vt:lpstr>Accelerazione di gravità</vt:lpstr>
      <vt:lpstr>Accelerazione di gravità</vt:lpstr>
      <vt:lpstr>Accelerazione di gravità: perché non è costante</vt:lpstr>
      <vt:lpstr>Importanza della misura del valore locale di g</vt:lpstr>
      <vt:lpstr>Il campo gravitazionale</vt:lpstr>
      <vt:lpstr>Rappresentazione grafica del campo gravitazionale</vt:lpstr>
      <vt:lpstr>Energia del campo gravitazionale</vt:lpstr>
      <vt:lpstr>Potenziale gravitazionale</vt:lpstr>
      <vt:lpstr>Misura della costante G con la bilancia di Cavendish</vt:lpstr>
      <vt:lpstr>La bilancia a torsione di Cavendish</vt:lpstr>
      <vt:lpstr>La bilancia a torsione di Cavendish</vt:lpstr>
      <vt:lpstr>La bilancia a torsione di Cavendish</vt:lpstr>
      <vt:lpstr>Misura della costante G con la bilancia di Cavendish</vt:lpstr>
      <vt:lpstr>Cavendish “pesa” la terra</vt:lpstr>
      <vt:lpstr>Forze centrali (un approfondimento)</vt:lpstr>
      <vt:lpstr>Forze centrali (un approfondimento)</vt:lpstr>
      <vt:lpstr>Forze centrali e traiettoria</vt:lpstr>
      <vt:lpstr>Energia e traiettoria</vt:lpstr>
      <vt:lpstr>Energia e traiettoria</vt:lpstr>
      <vt:lpstr>Energia e traiettoria</vt:lpstr>
      <vt:lpstr>Energia e traiettoria</vt:lpstr>
      <vt:lpstr>Energia e traiettoria</vt:lpstr>
      <vt:lpstr>Energia e traiettoria</vt:lpstr>
      <vt:lpstr>Energia e traiettoria</vt:lpstr>
      <vt:lpstr>Velocità di fuga (seconda velocità cosmica)</vt:lpstr>
      <vt:lpstr>Velocità di fuga</vt:lpstr>
      <vt:lpstr>Velocità di fuga dei pianeti</vt:lpstr>
      <vt:lpstr>Velocità di fuga e atmosfera</vt:lpstr>
      <vt:lpstr>La forza gravitazionale all’interno della Terra</vt:lpstr>
      <vt:lpstr>La forza gravitazionale all’interno della Terra</vt:lpstr>
    </vt:vector>
  </TitlesOfParts>
  <Company>Liceo Torricelli - Faenza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grandezze fotometriche</dc:title>
  <dc:creator>Antonio Dal Borgo</dc:creator>
  <dc:description>Rev. 0.1</dc:description>
  <cp:lastModifiedBy>Antonio Dal Borgo</cp:lastModifiedBy>
  <cp:revision>249</cp:revision>
  <dcterms:modified xsi:type="dcterms:W3CDTF">2020-09-10T16:05:54Z</dcterms:modified>
</cp:coreProperties>
</file>