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1" r:id="rId3"/>
  </p:sldMasterIdLst>
  <p:notesMasterIdLst>
    <p:notesMasterId r:id="rId25"/>
  </p:notesMasterIdLst>
  <p:handoutMasterIdLst>
    <p:handoutMasterId r:id="rId26"/>
  </p:handoutMasterIdLst>
  <p:sldIdLst>
    <p:sldId id="270" r:id="rId4"/>
    <p:sldId id="309" r:id="rId5"/>
    <p:sldId id="299" r:id="rId6"/>
    <p:sldId id="321" r:id="rId7"/>
    <p:sldId id="330" r:id="rId8"/>
    <p:sldId id="331" r:id="rId9"/>
    <p:sldId id="328" r:id="rId10"/>
    <p:sldId id="332" r:id="rId11"/>
    <p:sldId id="333" r:id="rId12"/>
    <p:sldId id="322" r:id="rId13"/>
    <p:sldId id="325" r:id="rId14"/>
    <p:sldId id="323" r:id="rId15"/>
    <p:sldId id="312" r:id="rId16"/>
    <p:sldId id="300" r:id="rId17"/>
    <p:sldId id="301" r:id="rId18"/>
    <p:sldId id="302" r:id="rId19"/>
    <p:sldId id="336" r:id="rId20"/>
    <p:sldId id="303" r:id="rId21"/>
    <p:sldId id="313" r:id="rId22"/>
    <p:sldId id="304" r:id="rId23"/>
    <p:sldId id="337" r:id="rId2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1pPr>
    <a:lvl2pPr marL="457200" algn="l" defTabSz="449263" rtl="0" eaLnBrk="0" fontAlgn="base" hangingPunct="0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2pPr>
    <a:lvl3pPr marL="914400" algn="l" defTabSz="449263" rtl="0" eaLnBrk="0" fontAlgn="base" hangingPunct="0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3pPr>
    <a:lvl4pPr marL="1371600" algn="l" defTabSz="449263" rtl="0" eaLnBrk="0" fontAlgn="base" hangingPunct="0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4pPr>
    <a:lvl5pPr marL="1828800" algn="l" defTabSz="449263" rtl="0" eaLnBrk="0" fontAlgn="base" hangingPunct="0">
      <a:lnSpc>
        <a:spcPct val="8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3030FF"/>
    <a:srgbClr val="00FF00"/>
    <a:srgbClr val="009900"/>
    <a:srgbClr val="CC3300"/>
    <a:srgbClr val="FF9B00"/>
    <a:srgbClr val="3333CC"/>
    <a:srgbClr val="B700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712" autoAdjust="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it-IT"/>
          </a:p>
        </p:txBody>
      </p:sp>
      <p:sp>
        <p:nvSpPr>
          <p:cNvPr id="218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242699D2-9EF5-4695-99ED-8901688BBDA2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54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0000"/>
              </a:lnSpc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54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65650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8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0000"/>
              </a:lnSpc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7842BE75-7A98-42C2-BC86-DF39473F7884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3710C3-4848-4F18-922F-46DBFB2E5FD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8C7D5C3-38A2-4165-AFA8-27D8099823B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967538" y="219075"/>
            <a:ext cx="2170112" cy="59102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19075"/>
            <a:ext cx="6357938" cy="59102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A455ED4-ABFE-4DFB-AF38-1AB7041848A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0963" y="219075"/>
            <a:ext cx="7786687" cy="9715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4963"/>
            <a:ext cx="4035425" cy="45243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243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>
          <a:xfrm>
            <a:off x="323850" y="6324600"/>
            <a:ext cx="5918200" cy="4556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>
          <a:xfrm>
            <a:off x="6781800" y="6324600"/>
            <a:ext cx="1898650" cy="455613"/>
          </a:xfrm>
        </p:spPr>
        <p:txBody>
          <a:bodyPr/>
          <a:lstStyle>
            <a:lvl1pPr>
              <a:defRPr/>
            </a:lvl1pPr>
          </a:lstStyle>
          <a:p>
            <a:fld id="{AB320A0C-482F-4A08-A15B-E5BF2B3E352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0963" y="219075"/>
            <a:ext cx="7786687" cy="9715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4963"/>
            <a:ext cx="8223250" cy="452437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>
          <a:xfrm>
            <a:off x="323850" y="6324600"/>
            <a:ext cx="5918200" cy="4556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>
          <a:xfrm>
            <a:off x="6781800" y="6324600"/>
            <a:ext cx="1898650" cy="455613"/>
          </a:xfrm>
        </p:spPr>
        <p:txBody>
          <a:bodyPr/>
          <a:lstStyle>
            <a:lvl1pPr>
              <a:defRPr/>
            </a:lvl1pPr>
          </a:lstStyle>
          <a:p>
            <a:fld id="{685BD5F9-056E-49C1-AD41-D50B79E427CD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ED3642-681F-49CA-9FAD-8A8B7241833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75D44E8-FC86-4CD6-8765-78AA2B6CFA8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18A777F-030D-42CA-B87A-E7099B289E4D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C720A0-7F7C-4D13-966E-ACB3C6D277B3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D11649A-607B-4989-8E27-D02E8E8F6033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2B275D-7078-4837-B14F-8D40251A3851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EFA90D6-B0E6-40F6-87EE-06A4D5A5C6F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DBF70DD-30A8-48CA-9DB9-508C56B052F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A98D31B-48AA-4444-B971-89FDBE768C2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5DA5C4E-D4E5-4F64-BE25-56DBCA9C2741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5310783-42DC-40D6-984B-3C67F0DCB56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38938" y="1219200"/>
            <a:ext cx="2093912" cy="49069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129338" cy="490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80E33A-0EAA-42E2-BB35-5684C809A77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AA2ECCA-0149-47F8-BDEE-0373ED5106D9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6" name="Segnaposto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0BF651C-946C-4781-918B-804C65E4C9E7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6" name="Segnaposto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53170E-962A-4ED6-A742-C880835A74E7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6" name="Segnaposto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15B59C0-8B57-4278-9545-5E658A5B0CF4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D16E28-7368-446F-8F42-CA8E95C4FC68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9" name="Segnaposto data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3C0A7F-FE6E-4746-B509-DC97520688C5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D006B51-9186-4B6D-99EC-1CFC89D9C881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81ED833-F05A-4D89-9C9A-66CA797CD32E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A867FC-F31E-4889-94D0-A7E9A19FCAE5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1ED2336-CF5A-4A5E-AA9D-629F0B027917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4D8992-F8D4-458D-9E79-ABC18836A066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6" name="Segnaposto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956C68-CEBC-471C-BD62-0EFF6DB64A1E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6" name="Segnaposto data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4A8B2F3-E4FD-4145-8958-01AEDB7C6C6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591F0E7-F0B1-4CE8-B5BC-00507727529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6C8412-378C-489B-A5C4-24168E823D4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9C8D651-B25E-4482-B815-54BB2927A0F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E00EF01-5B9F-432B-A72A-ACEC71E47901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DED862-422C-44D1-AE80-223C1FA3376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50963" y="219075"/>
            <a:ext cx="7786687" cy="971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ftr"/>
          </p:nvPr>
        </p:nvSpPr>
        <p:spPr bwMode="auto">
          <a:xfrm>
            <a:off x="323850" y="6324600"/>
            <a:ext cx="59182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781800" y="6324600"/>
            <a:ext cx="18986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E6D1581D-E31A-4A4D-A6E1-E605B2993E99}" type="slidenum">
              <a:rPr lang="en-GB"/>
              <a:pPr/>
              <a:t>‹N›</a:t>
            </a:fld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404813"/>
            <a:ext cx="9005888" cy="1049337"/>
            <a:chOff x="0" y="255"/>
            <a:chExt cx="5673" cy="661"/>
          </a:xfrm>
        </p:grpSpPr>
        <p:grpSp>
          <p:nvGrpSpPr>
            <p:cNvPr id="1029" name="Group 5"/>
            <p:cNvGrpSpPr>
              <a:grpSpLocks/>
            </p:cNvGrpSpPr>
            <p:nvPr/>
          </p:nvGrpSpPr>
          <p:grpSpPr bwMode="auto">
            <a:xfrm>
              <a:off x="183" y="323"/>
              <a:ext cx="446" cy="297"/>
              <a:chOff x="183" y="323"/>
              <a:chExt cx="446" cy="297"/>
            </a:xfrm>
          </p:grpSpPr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183" y="323"/>
                <a:ext cx="275" cy="298"/>
              </a:xfrm>
              <a:prstGeom prst="rect">
                <a:avLst/>
              </a:prstGeom>
              <a:solidFill>
                <a:srgbClr val="3333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423" y="323"/>
                <a:ext cx="207" cy="298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108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261" y="588"/>
              <a:ext cx="463" cy="297"/>
              <a:chOff x="261" y="588"/>
              <a:chExt cx="463" cy="297"/>
            </a:xfrm>
          </p:grpSpPr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261" y="588"/>
                <a:ext cx="266" cy="298"/>
              </a:xfrm>
              <a:prstGeom prst="rect">
                <a:avLst/>
              </a:prstGeom>
              <a:solidFill>
                <a:srgbClr val="FFCF0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92" y="588"/>
                <a:ext cx="232" cy="298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108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542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400" y="255"/>
              <a:ext cx="20" cy="662"/>
            </a:xfrm>
            <a:prstGeom prst="rect">
              <a:avLst/>
            </a:prstGeom>
            <a:solidFill>
              <a:srgbClr val="1C1C1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 flipV="1">
              <a:off x="199" y="772"/>
              <a:ext cx="5475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85" r:id="rId12"/>
    <p:sldLayoutId id="2147483686" r:id="rId13"/>
  </p:sldLayoutIdLst>
  <p:txStyles>
    <p:titleStyle>
      <a:lvl1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+mj-lt"/>
          <a:ea typeface="+mj-ea"/>
          <a:cs typeface="+mj-cs"/>
        </a:defRPr>
      </a:lvl1pPr>
      <a:lvl2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2pPr>
      <a:lvl3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3pPr>
      <a:lvl4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4pPr>
      <a:lvl5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5pPr>
      <a:lvl6pPr marL="4572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6pPr>
      <a:lvl7pPr marL="9144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7pPr>
      <a:lvl8pPr marL="1371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8pPr>
      <a:lvl9pPr marL="18288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36550" indent="-336550" algn="l" defTabSz="449263" rtl="0" fontAlgn="base">
        <a:lnSpc>
          <a:spcPct val="104000"/>
        </a:lnSpc>
        <a:spcBef>
          <a:spcPts val="800"/>
        </a:spcBef>
        <a:spcAft>
          <a:spcPct val="0"/>
        </a:spcAft>
        <a:buClr>
          <a:srgbClr val="3333CC"/>
        </a:buClr>
        <a:buSzPct val="60000"/>
        <a:buFont typeface="Wingdings" pitchFamily="2" charset="2"/>
        <a:buChar char="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6600" indent="-279400" algn="l" defTabSz="449263" rtl="0" fontAlgn="base">
        <a:lnSpc>
          <a:spcPct val="104000"/>
        </a:lnSpc>
        <a:spcBef>
          <a:spcPts val="700"/>
        </a:spcBef>
        <a:spcAft>
          <a:spcPct val="0"/>
        </a:spcAft>
        <a:buClr>
          <a:srgbClr val="FF0000"/>
        </a:buClr>
        <a:buSzPct val="55000"/>
        <a:buFont typeface="Wingdings" pitchFamily="2" charset="2"/>
        <a:buChar char="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04000"/>
        </a:lnSpc>
        <a:spcBef>
          <a:spcPts val="600"/>
        </a:spcBef>
        <a:spcAft>
          <a:spcPct val="0"/>
        </a:spcAft>
        <a:buClr>
          <a:srgbClr val="3333CC"/>
        </a:buClr>
        <a:buSzPct val="50000"/>
        <a:buFont typeface="Wingdings" pitchFamily="2" charset="2"/>
        <a:buChar char="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5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1600200"/>
            <a:ext cx="9005888" cy="1049338"/>
            <a:chOff x="0" y="1008"/>
            <a:chExt cx="5673" cy="661"/>
          </a:xfrm>
        </p:grpSpPr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183" y="1076"/>
              <a:ext cx="446" cy="297"/>
              <a:chOff x="183" y="1076"/>
              <a:chExt cx="446" cy="297"/>
            </a:xfrm>
          </p:grpSpPr>
          <p:sp>
            <p:nvSpPr>
              <p:cNvPr id="2051" name="Rectangle 3"/>
              <p:cNvSpPr>
                <a:spLocks noChangeArrowheads="1"/>
              </p:cNvSpPr>
              <p:nvPr/>
            </p:nvSpPr>
            <p:spPr bwMode="auto">
              <a:xfrm>
                <a:off x="183" y="1076"/>
                <a:ext cx="275" cy="298"/>
              </a:xfrm>
              <a:prstGeom prst="rect">
                <a:avLst/>
              </a:prstGeom>
              <a:solidFill>
                <a:srgbClr val="3333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423" y="1076"/>
                <a:ext cx="207" cy="298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108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053" name="Group 5"/>
            <p:cNvGrpSpPr>
              <a:grpSpLocks/>
            </p:cNvGrpSpPr>
            <p:nvPr/>
          </p:nvGrpSpPr>
          <p:grpSpPr bwMode="auto">
            <a:xfrm>
              <a:off x="261" y="1341"/>
              <a:ext cx="463" cy="297"/>
              <a:chOff x="261" y="1341"/>
              <a:chExt cx="463" cy="297"/>
            </a:xfrm>
          </p:grpSpPr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261" y="1341"/>
                <a:ext cx="266" cy="298"/>
              </a:xfrm>
              <a:prstGeom prst="rect">
                <a:avLst/>
              </a:prstGeom>
              <a:solidFill>
                <a:srgbClr val="FFCF0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92" y="1341"/>
                <a:ext cx="232" cy="298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108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0" y="1295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400" y="1008"/>
              <a:ext cx="20" cy="662"/>
            </a:xfrm>
            <a:prstGeom prst="rect">
              <a:avLst/>
            </a:prstGeom>
            <a:solidFill>
              <a:srgbClr val="1C1C1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 flipV="1">
              <a:off x="199" y="1524"/>
              <a:ext cx="5475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219200"/>
            <a:ext cx="7766050" cy="1136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/>
          </p:nvPr>
        </p:nvSpPr>
        <p:spPr bwMode="auto">
          <a:xfrm>
            <a:off x="990600" y="6248400"/>
            <a:ext cx="18986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0000"/>
              </a:lnSpc>
              <a:buClr>
                <a:srgbClr val="1C1C1C"/>
              </a:buClr>
              <a:buFont typeface="Tahoma" pitchFamily="3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1C1C1C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/>
          </p:nvPr>
        </p:nvSpPr>
        <p:spPr bwMode="auto">
          <a:xfrm>
            <a:off x="34290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0000"/>
              </a:lnSpc>
              <a:buClr>
                <a:srgbClr val="1C1C1C"/>
              </a:buClr>
              <a:buFont typeface="Tahoma" pitchFamily="34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1C1C1C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8986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Clr>
                <a:srgbClr val="1C1C1C"/>
              </a:buClr>
              <a:buFont typeface="Tahoma" pitchFamily="3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1C1C1C"/>
                </a:solidFill>
                <a:latin typeface="+mn-lt"/>
              </a:defRPr>
            </a:lvl1pPr>
          </a:lstStyle>
          <a:p>
            <a:fld id="{0E83106E-BC53-442E-9335-B7E2248ACF49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+mj-lt"/>
          <a:ea typeface="+mj-ea"/>
          <a:cs typeface="+mj-cs"/>
        </a:defRPr>
      </a:lvl1pPr>
      <a:lvl2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2pPr>
      <a:lvl3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3pPr>
      <a:lvl4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4pPr>
      <a:lvl5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5pPr>
      <a:lvl6pPr marL="4572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6pPr>
      <a:lvl7pPr marL="9144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7pPr>
      <a:lvl8pPr marL="1371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8pPr>
      <a:lvl9pPr marL="18288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4" charset="0"/>
        <a:defRPr sz="2800" b="1">
          <a:solidFill>
            <a:srgbClr val="333399"/>
          </a:solidFill>
          <a:latin typeface="Tahoma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36550" indent="-336550" algn="l" defTabSz="449263" rtl="0" fontAlgn="base">
        <a:lnSpc>
          <a:spcPct val="104000"/>
        </a:lnSpc>
        <a:spcBef>
          <a:spcPts val="800"/>
        </a:spcBef>
        <a:spcAft>
          <a:spcPct val="0"/>
        </a:spcAft>
        <a:buClr>
          <a:srgbClr val="3333CC"/>
        </a:buClr>
        <a:buSzPct val="60000"/>
        <a:buFont typeface="Wingdings" pitchFamily="2" charset="2"/>
        <a:buChar char="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6600" indent="-279400" algn="l" defTabSz="449263" rtl="0" fontAlgn="base">
        <a:lnSpc>
          <a:spcPct val="104000"/>
        </a:lnSpc>
        <a:spcBef>
          <a:spcPts val="700"/>
        </a:spcBef>
        <a:spcAft>
          <a:spcPct val="0"/>
        </a:spcAft>
        <a:buClr>
          <a:srgbClr val="FF0000"/>
        </a:buClr>
        <a:buSzPct val="55000"/>
        <a:buFont typeface="Wingdings" pitchFamily="2" charset="2"/>
        <a:buChar char="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04000"/>
        </a:lnSpc>
        <a:spcBef>
          <a:spcPts val="600"/>
        </a:spcBef>
        <a:spcAft>
          <a:spcPct val="0"/>
        </a:spcAft>
        <a:buClr>
          <a:srgbClr val="3333CC"/>
        </a:buClr>
        <a:buSzPct val="50000"/>
        <a:buFont typeface="Wingdings" pitchFamily="2" charset="2"/>
        <a:buChar char="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5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CF01"/>
        </a:buClr>
        <a:buSzPct val="50000"/>
        <a:buFont typeface="Wingdings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949450"/>
            <a:ext cx="7766050" cy="147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4098" name="Freeform 2"/>
          <p:cNvSpPr>
            <a:spLocks noChangeArrowheads="1"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0000"/>
              </a:lnSpc>
              <a:buClr>
                <a:srgbClr val="FFFFFF"/>
              </a:buClr>
              <a:buFont typeface="Arial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Clr>
                <a:srgbClr val="FFFFFF"/>
              </a:buClr>
              <a:buFont typeface="Arial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fld id="{43E99CDD-5B70-4CFF-8082-9375E874A4A7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0000"/>
              </a:lnSpc>
              <a:buClr>
                <a:srgbClr val="FFFFFF"/>
              </a:buClr>
              <a:buFont typeface="Arial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Lucida Sans Unicode" pitchFamily="34" charset="0"/>
          <a:cs typeface="Lucida Sans Unicode" pitchFamily="34" charset="0"/>
        </a:defRPr>
      </a:lvl2pPr>
      <a:lvl3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Lucida Sans Unicode" pitchFamily="34" charset="0"/>
          <a:cs typeface="Lucida Sans Unicode" pitchFamily="34" charset="0"/>
        </a:defRPr>
      </a:lvl3pPr>
      <a:lvl4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Lucida Sans Unicode" pitchFamily="34" charset="0"/>
          <a:cs typeface="Lucida Sans Unicode" pitchFamily="34" charset="0"/>
        </a:defRPr>
      </a:lvl4pPr>
      <a:lvl5pPr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Lucida Sans Unicode" pitchFamily="34" charset="0"/>
          <a:cs typeface="Lucida Sans Unicode" pitchFamily="34" charset="0"/>
        </a:defRPr>
      </a:lvl5pPr>
      <a:lvl6pPr marL="4572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Lucida Sans Unicode" pitchFamily="34" charset="0"/>
          <a:cs typeface="Lucida Sans Unicode" pitchFamily="34" charset="0"/>
        </a:defRPr>
      </a:lvl6pPr>
      <a:lvl7pPr marL="9144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Lucida Sans Unicode" pitchFamily="34" charset="0"/>
          <a:cs typeface="Lucida Sans Unicode" pitchFamily="34" charset="0"/>
        </a:defRPr>
      </a:lvl7pPr>
      <a:lvl8pPr marL="1371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Lucida Sans Unicode" pitchFamily="34" charset="0"/>
          <a:cs typeface="Lucida Sans Unicode" pitchFamily="34" charset="0"/>
        </a:defRPr>
      </a:lvl8pPr>
      <a:lvl9pPr marL="18288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Tahoma" pitchFamily="34" charset="0"/>
        <a:defRPr sz="4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36550" indent="-336550" algn="l" defTabSz="449263" rtl="0" fontAlgn="base">
        <a:lnSpc>
          <a:spcPct val="104000"/>
        </a:lnSpc>
        <a:spcBef>
          <a:spcPts val="800"/>
        </a:spcBef>
        <a:spcAft>
          <a:spcPct val="0"/>
        </a:spcAft>
        <a:buClr>
          <a:srgbClr val="FFCC00"/>
        </a:buClr>
        <a:buSzPct val="120000"/>
        <a:buFont typeface="Tahoma" pitchFamily="34" charset="0"/>
        <a:buChar char="•"/>
        <a:defRPr sz="32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36600" indent="-279400" algn="l" defTabSz="449263" rtl="0" fontAlgn="base">
        <a:lnSpc>
          <a:spcPct val="104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Tahoma" pitchFamily="34" charset="0"/>
        <a:buChar char="–"/>
        <a:defRPr sz="28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04000"/>
        </a:lnSpc>
        <a:spcBef>
          <a:spcPts val="600"/>
        </a:spcBef>
        <a:spcAft>
          <a:spcPct val="0"/>
        </a:spcAft>
        <a:buClr>
          <a:srgbClr val="FFCC00"/>
        </a:buClr>
        <a:buSzPct val="120000"/>
        <a:buFont typeface="Tahoma" pitchFamily="34" charset="0"/>
        <a:buChar char="•"/>
        <a:defRPr sz="24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Tahoma" pitchFamily="34" charset="0"/>
        <a:buChar char="–"/>
        <a:defRPr sz="20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pitchFamily="2" charset="2"/>
        <a:buChar char=""/>
        <a:defRPr sz="20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pitchFamily="2" charset="2"/>
        <a:buChar char=""/>
        <a:defRPr sz="20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pitchFamily="2" charset="2"/>
        <a:buChar char=""/>
        <a:defRPr sz="20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pitchFamily="2" charset="2"/>
        <a:buChar char=""/>
        <a:defRPr sz="20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FFFFF"/>
        </a:buClr>
        <a:buSzPct val="80000"/>
        <a:buFont typeface="Wingdings" pitchFamily="2" charset="2"/>
        <a:buChar char=""/>
        <a:defRPr sz="2000">
          <a:solidFill>
            <a:srgbClr val="FFFFF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tobarone.it/compo/lampad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Corso di Fisica – 2007/08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27088" y="2565400"/>
            <a:ext cx="73453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lnSpc>
                <a:spcPct val="104000"/>
              </a:lnSpc>
              <a:buClr>
                <a:srgbClr val="333399"/>
              </a:buClr>
              <a:buFont typeface="Tahoma" pitchFamily="34" charset="0"/>
              <a:buNone/>
            </a:pPr>
            <a:r>
              <a:rPr lang="it-IT" sz="4800">
                <a:solidFill>
                  <a:srgbClr val="333399"/>
                </a:solidFill>
                <a:cs typeface="Times New Roman" pitchFamily="18" charset="0"/>
              </a:rPr>
              <a:t>Grandezze fotometriche</a:t>
            </a:r>
            <a:endParaRPr lang="it-IT" sz="2800" i="1">
              <a:solidFill>
                <a:srgbClr val="333399"/>
              </a:solidFill>
              <a:cs typeface="Times New Roman" pitchFamily="18" charset="0"/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555875" y="4868863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1400">
                <a:solidFill>
                  <a:srgbClr val="333399"/>
                </a:solidFill>
              </a:rPr>
              <a:t>Versione 0.1 – 2007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524000" y="58674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sz="1800">
                <a:solidFill>
                  <a:srgbClr val="333399"/>
                </a:solidFill>
                <a:latin typeface="Arial" charset="0"/>
              </a:rPr>
              <a:t>Antonio Dal Borgo  -  Liceo “E. Torricelli”  -  Faenza (Ra)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195513" y="3789363"/>
            <a:ext cx="4751387" cy="53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eaLnBrk="1" hangingPunct="1">
              <a:lnSpc>
                <a:spcPct val="104000"/>
              </a:lnSpc>
              <a:buClr>
                <a:srgbClr val="333399"/>
              </a:buClr>
              <a:buFont typeface="Tahoma" pitchFamily="34" charset="0"/>
              <a:buNone/>
            </a:pPr>
            <a:r>
              <a:rPr lang="it-IT" sz="2800" b="1">
                <a:solidFill>
                  <a:srgbClr val="333399"/>
                </a:solidFill>
                <a:latin typeface="Tahoma" pitchFamily="34" charset="0"/>
              </a:rPr>
              <a:t>Luce e sorgenti luminose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Grandezze radiometriche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4000"/>
              </a:lnSpc>
            </a:pPr>
            <a:r>
              <a:rPr lang="it-IT" b="1" i="1"/>
              <a:t>Energia radiante</a:t>
            </a:r>
            <a:r>
              <a:rPr lang="it-IT" b="1"/>
              <a:t> Qe</a:t>
            </a:r>
            <a:r>
              <a:rPr lang="it-IT"/>
              <a:t> (J): l'energia emessa dalla sorgente</a:t>
            </a:r>
          </a:p>
          <a:p>
            <a:pPr>
              <a:lnSpc>
                <a:spcPct val="94000"/>
              </a:lnSpc>
            </a:pPr>
            <a:r>
              <a:rPr lang="it-IT" b="1" i="1"/>
              <a:t>Flusso radiante</a:t>
            </a:r>
            <a:r>
              <a:rPr lang="it-IT" b="1"/>
              <a:t> Pe</a:t>
            </a:r>
            <a:r>
              <a:rPr lang="it-IT"/>
              <a:t> (W): la potenza emessa dalla sorgente</a:t>
            </a:r>
          </a:p>
          <a:p>
            <a:pPr>
              <a:lnSpc>
                <a:spcPct val="94000"/>
              </a:lnSpc>
            </a:pPr>
            <a:r>
              <a:rPr lang="it-IT" b="1" i="1"/>
              <a:t>Emettenza radiante</a:t>
            </a:r>
            <a:r>
              <a:rPr lang="it-IT" b="1"/>
              <a:t> Me</a:t>
            </a:r>
            <a:r>
              <a:rPr lang="it-IT"/>
              <a:t> (W/m</a:t>
            </a:r>
            <a:r>
              <a:rPr lang="it-IT" baseline="30000"/>
              <a:t>2</a:t>
            </a:r>
            <a:r>
              <a:rPr lang="it-IT"/>
              <a:t>): flusso radiante </a:t>
            </a:r>
            <a:r>
              <a:rPr lang="it-IT" u="sng"/>
              <a:t>emesso</a:t>
            </a:r>
            <a:r>
              <a:rPr lang="it-IT"/>
              <a:t> da una sorgente </a:t>
            </a:r>
            <a:r>
              <a:rPr lang="it-IT" i="1"/>
              <a:t>estesa</a:t>
            </a:r>
            <a:r>
              <a:rPr lang="it-IT"/>
              <a:t> per unità di area</a:t>
            </a:r>
          </a:p>
          <a:p>
            <a:pPr>
              <a:lnSpc>
                <a:spcPct val="94000"/>
              </a:lnSpc>
            </a:pPr>
            <a:r>
              <a:rPr lang="it-IT" b="1" i="1"/>
              <a:t>Irradianza</a:t>
            </a:r>
            <a:r>
              <a:rPr lang="it-IT" b="1"/>
              <a:t> Ee</a:t>
            </a:r>
            <a:r>
              <a:rPr lang="it-IT"/>
              <a:t> (W/m</a:t>
            </a:r>
            <a:r>
              <a:rPr lang="it-IT" baseline="30000"/>
              <a:t>2</a:t>
            </a:r>
            <a:r>
              <a:rPr lang="it-IT"/>
              <a:t>): flusso radiante </a:t>
            </a:r>
            <a:r>
              <a:rPr lang="it-IT" u="sng"/>
              <a:t>incidente</a:t>
            </a:r>
            <a:r>
              <a:rPr lang="it-IT"/>
              <a:t> su una superficie per unità di 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Grandezze radiometriche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4000"/>
              </a:lnSpc>
            </a:pPr>
            <a:r>
              <a:rPr lang="it-IT" b="1" i="1"/>
              <a:t>Intensità radiante</a:t>
            </a:r>
            <a:r>
              <a:rPr lang="it-IT" b="1"/>
              <a:t> Ie</a:t>
            </a:r>
            <a:r>
              <a:rPr lang="it-IT"/>
              <a:t> (W/sr): </a:t>
            </a:r>
            <a:r>
              <a:rPr lang="it-IT" i="1"/>
              <a:t>flusso radiante</a:t>
            </a:r>
            <a:r>
              <a:rPr lang="it-IT"/>
              <a:t> emesso da una sorgente </a:t>
            </a:r>
            <a:r>
              <a:rPr lang="it-IT" i="1"/>
              <a:t>puntiforme</a:t>
            </a:r>
            <a:r>
              <a:rPr lang="it-IT"/>
              <a:t> in una data direzione per unità di angolo solido</a:t>
            </a:r>
          </a:p>
          <a:p>
            <a:pPr>
              <a:lnSpc>
                <a:spcPct val="94000"/>
              </a:lnSpc>
            </a:pPr>
            <a:r>
              <a:rPr lang="it-IT" b="1" i="1"/>
              <a:t>Radianza</a:t>
            </a:r>
            <a:r>
              <a:rPr lang="it-IT"/>
              <a:t> </a:t>
            </a:r>
            <a:r>
              <a:rPr lang="it-IT" b="1"/>
              <a:t>Le</a:t>
            </a:r>
            <a:r>
              <a:rPr lang="it-IT"/>
              <a:t> (W/(sr</a:t>
            </a:r>
            <a:r>
              <a:rPr lang="it-IT">
                <a:sym typeface="Symbol" pitchFamily="18" charset="2"/>
              </a:rPr>
              <a:t></a:t>
            </a:r>
            <a:r>
              <a:rPr lang="it-IT"/>
              <a:t>m</a:t>
            </a:r>
            <a:r>
              <a:rPr lang="it-IT" baseline="30000"/>
              <a:t>2</a:t>
            </a:r>
            <a:r>
              <a:rPr lang="it-IT"/>
              <a:t>)): </a:t>
            </a:r>
            <a:r>
              <a:rPr lang="it-IT" i="1"/>
              <a:t>flusso radiante</a:t>
            </a:r>
            <a:r>
              <a:rPr lang="it-IT"/>
              <a:t> emesso da una sorgente </a:t>
            </a:r>
            <a:r>
              <a:rPr lang="it-IT" i="1"/>
              <a:t>estesa</a:t>
            </a:r>
            <a:r>
              <a:rPr lang="it-IT"/>
              <a:t> per unità di angolo solido e per unità di area proiettata su un piano normale alla direzione considerata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Grandezze fotometriche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02587" cy="1152525"/>
          </a:xfrm>
        </p:spPr>
        <p:txBody>
          <a:bodyPr/>
          <a:lstStyle/>
          <a:p>
            <a:pPr marL="0" indent="0">
              <a:lnSpc>
                <a:spcPct val="94000"/>
              </a:lnSpc>
              <a:buFont typeface="Wingdings" pitchFamily="2" charset="2"/>
              <a:buNone/>
            </a:pPr>
            <a:r>
              <a:rPr lang="it-IT" sz="2400"/>
              <a:t>Grandezze definite a partire da quelle radiometriche tenendo conto della diversa sensibilità che l'occhio umano ha ai colori: </a:t>
            </a:r>
            <a:r>
              <a:rPr lang="it-IT" sz="2400" i="1"/>
              <a:t>fotopica</a:t>
            </a:r>
            <a:r>
              <a:rPr lang="it-IT" sz="2400"/>
              <a:t> (diurna) e </a:t>
            </a:r>
            <a:r>
              <a:rPr lang="it-IT" sz="2400" i="1"/>
              <a:t>scotopica</a:t>
            </a:r>
            <a:r>
              <a:rPr lang="it-IT" sz="2400"/>
              <a:t> (notturna)</a:t>
            </a:r>
          </a:p>
        </p:txBody>
      </p:sp>
      <p:pic>
        <p:nvPicPr>
          <p:cNvPr id="194564" name="Picture 4" descr="Efficienza_luminosa_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2997200"/>
            <a:ext cx="5613400" cy="2755900"/>
          </a:xfrm>
          <a:prstGeom prst="rect">
            <a:avLst/>
          </a:prstGeom>
          <a:noFill/>
        </p:spPr>
      </p:pic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1042988" y="5949950"/>
            <a:ext cx="691197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 b="1">
                <a:solidFill>
                  <a:srgbClr val="000000"/>
                </a:solidFill>
                <a:latin typeface="Tahoma" pitchFamily="34" charset="0"/>
              </a:rPr>
              <a:t>Funzione di efficienza luminosa fotopica spettrale relativa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Intensità luminosa I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921625" cy="4824413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it-IT" sz="2800"/>
              <a:t>Unità di misura fondamentale della fotometria nel SI; è una grandezza vettoriale</a:t>
            </a:r>
          </a:p>
          <a:p>
            <a:pPr>
              <a:lnSpc>
                <a:spcPct val="94000"/>
              </a:lnSpc>
            </a:pPr>
            <a:r>
              <a:rPr lang="it-IT" sz="2800"/>
              <a:t>La sua unità di misura è la candela (cd): l’intensità luminosa di una sorgente che emette una radiazione monocromatica con frequenza di 5,40 </a:t>
            </a:r>
            <a:r>
              <a:rPr lang="it-IT" sz="2800">
                <a:sym typeface="Symbol" pitchFamily="18" charset="2"/>
              </a:rPr>
              <a:t></a:t>
            </a:r>
            <a:r>
              <a:rPr lang="it-IT" sz="2800"/>
              <a:t>10</a:t>
            </a:r>
            <a:r>
              <a:rPr lang="it-IT" sz="2800" baseline="30000"/>
              <a:t>14</a:t>
            </a:r>
            <a:r>
              <a:rPr lang="it-IT" sz="2800"/>
              <a:t> Hz (</a:t>
            </a:r>
            <a:r>
              <a:rPr lang="it-IT" sz="2800">
                <a:sym typeface="Symbol" pitchFamily="18" charset="2"/>
              </a:rPr>
              <a:t></a:t>
            </a:r>
            <a:r>
              <a:rPr lang="it-IT" sz="2800"/>
              <a:t> = 556 nm) e potenza uguale a 1/683 W nell’angolo solido di 1 steradiante</a:t>
            </a:r>
          </a:p>
          <a:p>
            <a:pPr>
              <a:lnSpc>
                <a:spcPct val="94000"/>
              </a:lnSpc>
            </a:pPr>
            <a:r>
              <a:rPr lang="it-IT" sz="2800"/>
              <a:t>L’intensità luminosa di una sorgente cambia generalmente con la direzione: i costruttori ne indicano le caratteristiche tramite diagrammi polari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Flusso luminoso </a:t>
            </a:r>
            <a:r>
              <a:rPr lang="it-IT">
                <a:sym typeface="Symbol" pitchFamily="18" charset="2"/>
              </a:rPr>
              <a:t></a:t>
            </a:r>
            <a:endParaRPr lang="it-IT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3250" cy="4321175"/>
          </a:xfrm>
        </p:spPr>
        <p:txBody>
          <a:bodyPr/>
          <a:lstStyle/>
          <a:p>
            <a:r>
              <a:rPr lang="it-IT"/>
              <a:t>Misura l’energia luminosa emessa dalla sorgente in un determinato intervallo di tempo (è una potenza)</a:t>
            </a:r>
          </a:p>
          <a:p>
            <a:r>
              <a:rPr lang="it-IT"/>
              <a:t>Definito come il prodotto tra l’intensità luminosa I e l’angolo solido entro cui viene emessa la luce</a:t>
            </a:r>
          </a:p>
          <a:p>
            <a:r>
              <a:rPr lang="it-IT"/>
              <a:t>L'unità di misura è il lumen (lm)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Luminanza L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3250" cy="4321175"/>
          </a:xfrm>
        </p:spPr>
        <p:txBody>
          <a:bodyPr/>
          <a:lstStyle/>
          <a:p>
            <a:r>
              <a:rPr lang="it-IT"/>
              <a:t>Misura l’intensità della luce emessa da una sorgente </a:t>
            </a:r>
            <a:r>
              <a:rPr lang="it-IT" i="1"/>
              <a:t>estesa</a:t>
            </a:r>
            <a:r>
              <a:rPr lang="it-IT"/>
              <a:t> nella direzione dell’osservatore</a:t>
            </a:r>
          </a:p>
          <a:p>
            <a:r>
              <a:rPr lang="it-IT"/>
              <a:t>Definita come il rapporto tra l’intensità luminosa emessa I e l’area di una superficie normale alla direzione di propagazione  L=I/S</a:t>
            </a:r>
            <a:r>
              <a:rPr lang="it-IT" baseline="-25000">
                <a:sym typeface="Symbol" pitchFamily="18" charset="2"/>
              </a:rPr>
              <a:t>n</a:t>
            </a:r>
          </a:p>
          <a:p>
            <a:r>
              <a:rPr lang="it-IT"/>
              <a:t>L'unità di misura è la candela/m</a:t>
            </a:r>
            <a:r>
              <a:rPr lang="it-IT" baseline="30000"/>
              <a:t>2</a:t>
            </a:r>
            <a:r>
              <a:rPr lang="it-IT"/>
              <a:t>  (cd/m</a:t>
            </a:r>
            <a:r>
              <a:rPr lang="it-IT" baseline="30000"/>
              <a:t>2</a:t>
            </a:r>
            <a:r>
              <a:rPr lang="it-IT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Illuminamento 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3250" cy="2305050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it-IT" sz="2800"/>
              <a:t>Misura il flusso luminoso che illumina (distribuito) una determinata superficie</a:t>
            </a:r>
          </a:p>
          <a:p>
            <a:pPr>
              <a:lnSpc>
                <a:spcPct val="94000"/>
              </a:lnSpc>
            </a:pPr>
            <a:r>
              <a:rPr lang="it-IT" sz="2800"/>
              <a:t>Definito come il rapporto tra il flusso luminoso </a:t>
            </a:r>
            <a:r>
              <a:rPr lang="it-IT" sz="2800">
                <a:sym typeface="Symbol" pitchFamily="18" charset="2"/>
              </a:rPr>
              <a:t></a:t>
            </a:r>
            <a:r>
              <a:rPr lang="it-IT" sz="2800"/>
              <a:t>  e l'area S della superficie stessa  E = </a:t>
            </a:r>
            <a:r>
              <a:rPr lang="it-IT" sz="2800">
                <a:sym typeface="Symbol" pitchFamily="18" charset="2"/>
              </a:rPr>
              <a:t></a:t>
            </a:r>
            <a:r>
              <a:rPr lang="it-IT" sz="2800"/>
              <a:t> /S</a:t>
            </a:r>
          </a:p>
          <a:p>
            <a:pPr>
              <a:lnSpc>
                <a:spcPct val="94000"/>
              </a:lnSpc>
            </a:pPr>
            <a:r>
              <a:rPr lang="it-IT" sz="2800"/>
              <a:t>L'unità di misura è il lux (lx)</a:t>
            </a:r>
          </a:p>
        </p:txBody>
      </p:sp>
      <p:pic>
        <p:nvPicPr>
          <p:cNvPr id="1699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4149725"/>
            <a:ext cx="38068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99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4149725"/>
            <a:ext cx="25336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Illuminamento (Osservazioni)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3250" cy="4608512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it-IT"/>
              <a:t>L’illuminamento, prodotto da una sorgente puntiforme isotropa, diminuisce con il quadrato della distanza dalla sorgente</a:t>
            </a:r>
          </a:p>
          <a:p>
            <a:pPr>
              <a:lnSpc>
                <a:spcPct val="94000"/>
              </a:lnSpc>
            </a:pPr>
            <a:r>
              <a:rPr lang="it-IT"/>
              <a:t>Dipende dal coseno dell’angolo d’incidenza θ tra i raggi luminosi e la normale alla superficie</a:t>
            </a:r>
          </a:p>
          <a:p>
            <a:pPr>
              <a:lnSpc>
                <a:spcPct val="94000"/>
              </a:lnSpc>
            </a:pPr>
            <a:r>
              <a:rPr lang="it-IT"/>
              <a:t>L’occhio è in grado di percepire valori di illuminamento compresi tra circa 0,2 lux a 105 lux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Temperatura di colore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3250" cy="4752975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it-IT" sz="2800"/>
              <a:t>Misura delle </a:t>
            </a:r>
            <a:r>
              <a:rPr lang="it-IT" sz="2800" i="1"/>
              <a:t>caratteristiche cromatiche</a:t>
            </a:r>
            <a:r>
              <a:rPr lang="it-IT" sz="2800"/>
              <a:t>, per confronto con la luce emessa da una sorgente luminosa ideale (corpo nero) portato alla temperatura indicata (in kelvin (K)</a:t>
            </a:r>
          </a:p>
          <a:p>
            <a:pPr>
              <a:lnSpc>
                <a:spcPct val="94000"/>
              </a:lnSpc>
            </a:pPr>
            <a:r>
              <a:rPr lang="it-IT" sz="2800"/>
              <a:t>Un solido riscaldato ad una temperatura sufficientemente elevata, emette luce e il colore dominante varia con la temperatura (legge di Wien per il corpo nero: </a:t>
            </a:r>
            <a:r>
              <a:rPr lang="it-IT" sz="2800">
                <a:sym typeface="Symbol" pitchFamily="18" charset="2"/>
              </a:rPr>
              <a:t></a:t>
            </a:r>
            <a:r>
              <a:rPr lang="it-IT" sz="2800" baseline="-25000"/>
              <a:t>max</a:t>
            </a:r>
            <a:r>
              <a:rPr lang="it-IT" sz="2800"/>
              <a:t> T = costante)</a:t>
            </a:r>
          </a:p>
          <a:p>
            <a:pPr>
              <a:lnSpc>
                <a:spcPct val="94000"/>
              </a:lnSpc>
            </a:pPr>
            <a:r>
              <a:rPr lang="it-IT" sz="2800"/>
              <a:t>Se la temperatura aumenta, nello spettro aumenta la componente blu mentre diminuisce quella rossa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Temperatura di colore (Osservazioni)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3250" cy="4321175"/>
          </a:xfrm>
        </p:spPr>
        <p:txBody>
          <a:bodyPr/>
          <a:lstStyle/>
          <a:p>
            <a:pPr>
              <a:lnSpc>
                <a:spcPct val="84000"/>
              </a:lnSpc>
            </a:pPr>
            <a:r>
              <a:rPr lang="it-IT" sz="2800"/>
              <a:t>La luce diurna ha valori compresi tra 5300 K e 5800 K (temperatura della fotosfera solare)</a:t>
            </a:r>
          </a:p>
          <a:p>
            <a:pPr>
              <a:lnSpc>
                <a:spcPct val="84000"/>
              </a:lnSpc>
            </a:pPr>
            <a:r>
              <a:rPr lang="it-IT" sz="2800"/>
              <a:t>Le lampade ad incandescenza presentano valori compresi tra 2400 K e 3000 K, mentre i tubi fluorescenti hanno valori compresi tra 2900 K (luce bianca calda) e 6500 K (luce bianca fredda)</a:t>
            </a:r>
          </a:p>
          <a:p>
            <a:pPr>
              <a:lnSpc>
                <a:spcPct val="84000"/>
              </a:lnSpc>
            </a:pPr>
            <a:r>
              <a:rPr lang="it-IT" sz="2800"/>
              <a:t>La temperatura di colore non va confusa con la temperatura della sorgente luminosa: le lampade a fluorescenza, ad esempio, hanno temperature di colore elevate, ma modeste temperature di esercizio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Luce e colori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8775"/>
            <a:ext cx="8147050" cy="2832100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sz="2800">
                <a:latin typeface="Times New Roman" pitchFamily="18" charset="0"/>
              </a:rPr>
              <a:t>La luce per l’uomo è sia entità fisica sia sensazione visiva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sz="2800">
                <a:latin typeface="Times New Roman" pitchFamily="18" charset="0"/>
              </a:rPr>
              <a:t>Lo spettro della radiazione visibile è compreso tra circa 380 nm e 780 nm (380 THz e 790 THz) 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it-IT" sz="2800">
                <a:latin typeface="Times New Roman" pitchFamily="18" charset="0"/>
              </a:rPr>
              <a:t>Diverse lunghezze d'onda danno luogo a quelle sensazioni cromatiche che chiamiamo </a:t>
            </a:r>
            <a:r>
              <a:rPr lang="it-IT" sz="2800" i="1">
                <a:latin typeface="Times New Roman" pitchFamily="18" charset="0"/>
              </a:rPr>
              <a:t>colori</a:t>
            </a:r>
          </a:p>
        </p:txBody>
      </p:sp>
      <p:pic>
        <p:nvPicPr>
          <p:cNvPr id="179204" name="Picture 4" descr="259_200410261152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692275" y="4652963"/>
            <a:ext cx="5832475" cy="1670050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Indice di resa cromatica Ra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3250" cy="4537075"/>
          </a:xfrm>
        </p:spPr>
        <p:txBody>
          <a:bodyPr/>
          <a:lstStyle/>
          <a:p>
            <a:r>
              <a:rPr lang="it-IT" sz="3000"/>
              <a:t>Indica la qualità cromatica della luce emessa; come una sorgente luminosa è in grado di riprodurre il colore dell’oggetto illuminato</a:t>
            </a:r>
          </a:p>
          <a:p>
            <a:r>
              <a:rPr lang="it-IT" sz="3000"/>
              <a:t>Varia da 0 a 100: valori di Ra</a:t>
            </a:r>
            <a:r>
              <a:rPr lang="it-IT" sz="3000">
                <a:sym typeface="Symbol" pitchFamily="18" charset="2"/>
              </a:rPr>
              <a:t></a:t>
            </a:r>
            <a:r>
              <a:rPr lang="it-IT" sz="3000"/>
              <a:t>80 indicano che la sorgente ha buone proprietà di resa cromatica</a:t>
            </a:r>
          </a:p>
          <a:p>
            <a:r>
              <a:rPr lang="it-IT" sz="3000"/>
              <a:t>Per una corretta resa dei colori, le sorgenti luminose dovrebbero emettere su tutto lo spettro in modo uniforme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Efficienza luminosa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3250" cy="4608513"/>
          </a:xfrm>
        </p:spPr>
        <p:txBody>
          <a:bodyPr/>
          <a:lstStyle/>
          <a:p>
            <a:r>
              <a:rPr lang="it-IT" sz="2800"/>
              <a:t>Definito come il rapporto fra il flusso luminoso emesso da una sorgente luminosa e la potenza (elettrica) assorbita</a:t>
            </a:r>
          </a:p>
          <a:p>
            <a:r>
              <a:rPr lang="it-IT" sz="2800"/>
              <a:t>L'unità di misura è il lumen/watt (lm/W)</a:t>
            </a:r>
          </a:p>
          <a:p>
            <a:r>
              <a:rPr lang="it-IT" sz="2800"/>
              <a:t>Le lampade a incandescenza, quelle più diffuse, hanno un’efficienza molto bassa. La sostituzione con lampade alogene o lampade a fluorescenza garantirebbe notevoli risparmi energetici</a:t>
            </a:r>
          </a:p>
          <a:p>
            <a:r>
              <a:rPr lang="it-IT" sz="2800"/>
              <a:t>Tipi di lampade: </a:t>
            </a:r>
            <a:r>
              <a:rPr lang="it-IT" sz="2800">
                <a:hlinkClick r:id="rId2"/>
              </a:rPr>
              <a:t>Link</a:t>
            </a: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Lunghezze d’onda e colori</a:t>
            </a:r>
          </a:p>
        </p:txBody>
      </p:sp>
      <p:graphicFrame>
        <p:nvGraphicFramePr>
          <p:cNvPr id="94356" name="Group 148"/>
          <p:cNvGraphicFramePr>
            <a:graphicFrameLocks noGrp="1"/>
          </p:cNvGraphicFramePr>
          <p:nvPr/>
        </p:nvGraphicFramePr>
        <p:xfrm>
          <a:off x="1042988" y="1773238"/>
          <a:ext cx="7129462" cy="4405315"/>
        </p:xfrm>
        <a:graphic>
          <a:graphicData uri="http://schemas.openxmlformats.org/drawingml/2006/table">
            <a:tbl>
              <a:tblPr/>
              <a:tblGrid>
                <a:gridCol w="2033587"/>
                <a:gridCol w="1852613"/>
                <a:gridCol w="3243262"/>
              </a:tblGrid>
              <a:tr h="566738">
                <a:tc gridSpan="2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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(10</a:t>
                      </a:r>
                      <a:r>
                        <a:rPr kumimoji="0" lang="it-IT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-9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 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Colore</a:t>
                      </a:r>
                      <a:endParaRPr kumimoji="0" lang="it-IT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</a:t>
                      </a:r>
                      <a:endParaRPr kumimoji="0" lang="it-IT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endParaRPr kumimoji="0" lang="it-IT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380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436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700E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violetto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B700E2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436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495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03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blu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030FF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495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566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verde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566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589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giallo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589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627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B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arancio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B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627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780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rosso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Frequenze e colori</a:t>
            </a:r>
          </a:p>
        </p:txBody>
      </p:sp>
      <p:graphicFrame>
        <p:nvGraphicFramePr>
          <p:cNvPr id="192515" name="Group 3"/>
          <p:cNvGraphicFramePr>
            <a:graphicFrameLocks noGrp="1"/>
          </p:cNvGraphicFramePr>
          <p:nvPr/>
        </p:nvGraphicFramePr>
        <p:xfrm>
          <a:off x="1042988" y="1773238"/>
          <a:ext cx="7129462" cy="4405315"/>
        </p:xfrm>
        <a:graphic>
          <a:graphicData uri="http://schemas.openxmlformats.org/drawingml/2006/table">
            <a:tbl>
              <a:tblPr/>
              <a:tblGrid>
                <a:gridCol w="2033587"/>
                <a:gridCol w="1852613"/>
                <a:gridCol w="3243262"/>
              </a:tblGrid>
              <a:tr h="566738">
                <a:tc gridSpan="2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(10</a:t>
                      </a:r>
                      <a:r>
                        <a:rPr kumimoji="0" lang="it-IT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14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 Hz)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Colore</a:t>
                      </a:r>
                      <a:endParaRPr kumimoji="0" lang="it-IT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</a:t>
                      </a:r>
                      <a:endParaRPr kumimoji="0" lang="it-IT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  <a:endParaRPr kumimoji="0" lang="it-IT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7,9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6,9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700E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violetto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6,9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6,1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030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blu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030FF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6,1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5,3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verde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5,3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5,1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giallo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5,1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4,8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B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arancio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9B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4,8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3,8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8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rosso</a:t>
                      </a: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Luce e grandezze fotometriche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064500" cy="4464050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it-IT"/>
              <a:t>La sensibilità dell’occhio cambia con il colore, quindi uguali quantità di energia nelle diverse lunghezze d'onda non danno sensazioni visive di uguale intensità</a:t>
            </a:r>
          </a:p>
          <a:p>
            <a:pPr>
              <a:lnSpc>
                <a:spcPct val="94000"/>
              </a:lnSpc>
            </a:pPr>
            <a:r>
              <a:rPr lang="it-IT"/>
              <a:t>La massima sensibilità dell’occhio nella visione diurna (fotopica) è posta convenzionalmente ad una lunghezza d’onda </a:t>
            </a:r>
            <a:r>
              <a:rPr lang="it-IT" b="1">
                <a:sym typeface="Symbol" pitchFamily="18" charset="2"/>
              </a:rPr>
              <a:t></a:t>
            </a:r>
            <a:r>
              <a:rPr lang="it-IT"/>
              <a:t> = 556 nm, quella notturna a 507 nm (scotopica)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Grandezze radiometriche e fotometriche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561262" cy="4608513"/>
          </a:xfrm>
        </p:spPr>
        <p:txBody>
          <a:bodyPr/>
          <a:lstStyle/>
          <a:p>
            <a:pPr marL="0" indent="0">
              <a:lnSpc>
                <a:spcPct val="94000"/>
              </a:lnSpc>
              <a:buFont typeface="Wingdings" pitchFamily="2" charset="2"/>
              <a:buNone/>
            </a:pPr>
            <a:r>
              <a:rPr lang="it-IT" sz="3000"/>
              <a:t>Per misurare le caratteristiche delle sorgenti luminose è necessario tenere conto sia di parametri fisici (oggettivi) sia di parametri </a:t>
            </a:r>
            <a:r>
              <a:rPr lang="it-IT" sz="3000" i="1"/>
              <a:t>soggettivi</a:t>
            </a:r>
          </a:p>
          <a:p>
            <a:pPr marL="623888" lvl="1">
              <a:lnSpc>
                <a:spcPct val="94000"/>
              </a:lnSpc>
            </a:pPr>
            <a:r>
              <a:rPr lang="it-IT"/>
              <a:t>Grandezze </a:t>
            </a:r>
            <a:r>
              <a:rPr lang="it-IT" i="1"/>
              <a:t>radiometriche</a:t>
            </a:r>
            <a:r>
              <a:rPr lang="it-IT"/>
              <a:t>: misurano le caratteristiche intrinseche della sorgente luminosa</a:t>
            </a:r>
          </a:p>
          <a:p>
            <a:pPr marL="623888" lvl="1">
              <a:lnSpc>
                <a:spcPct val="94000"/>
              </a:lnSpc>
            </a:pPr>
            <a:r>
              <a:rPr lang="it-IT"/>
              <a:t>Grandezze </a:t>
            </a:r>
            <a:r>
              <a:rPr lang="it-IT" i="1"/>
              <a:t>fotometriche</a:t>
            </a:r>
            <a:r>
              <a:rPr lang="it-IT"/>
              <a:t>: misurano le caratteristiche della sorgente luminosa in relazione alla sensibilità dell’occhio umano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3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Grandezze radiometriche e fotometriche</a:t>
            </a:r>
          </a:p>
        </p:txBody>
      </p:sp>
      <p:graphicFrame>
        <p:nvGraphicFramePr>
          <p:cNvPr id="204909" name="Group 109"/>
          <p:cNvGraphicFramePr>
            <a:graphicFrameLocks noGrp="1"/>
          </p:cNvGraphicFramePr>
          <p:nvPr>
            <p:ph idx="1"/>
          </p:nvPr>
        </p:nvGraphicFramePr>
        <p:xfrm>
          <a:off x="457200" y="1604963"/>
          <a:ext cx="8223250" cy="4251199"/>
        </p:xfrm>
        <a:graphic>
          <a:graphicData uri="http://schemas.openxmlformats.org/drawingml/2006/table">
            <a:tbl>
              <a:tblPr/>
              <a:tblGrid>
                <a:gridCol w="3035300"/>
                <a:gridCol w="1076325"/>
                <a:gridCol w="2882900"/>
                <a:gridCol w="1228725"/>
              </a:tblGrid>
              <a:tr h="384175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Grandezze radiometriche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Grandezze fotometriche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Nome e simbolo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Unità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Nome e simbolo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Unità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Intensità radiante Ie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W/sr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Intensità luminosa 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candela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(cd)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Flusso radiante 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Flusso luminoso </a:t>
                      </a: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  <a:sym typeface="Symbol" pitchFamily="18" charset="2"/>
                        </a:rPr>
                        <a:t>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lumen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(Lm)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Radianza 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W/(sr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  <a:sym typeface="Symbol" pitchFamily="18" charset="2"/>
                        </a:rPr>
                        <a:t>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m</a:t>
                      </a:r>
                      <a:r>
                        <a:rPr kumimoji="0" lang="it-IT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2</a:t>
                      </a: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Luminanza 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cd/m</a:t>
                      </a:r>
                      <a:r>
                        <a:rPr kumimoji="0" lang="it-IT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Irradianza Ee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W/m</a:t>
                      </a:r>
                      <a:r>
                        <a:rPr kumimoji="0" lang="it-IT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2</a:t>
                      </a: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Illuminamento 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lux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3333CC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Lucida Sans Unicode" pitchFamily="34" charset="0"/>
                          <a:cs typeface="Lucida Sans Unicode" pitchFamily="34" charset="0"/>
                        </a:rPr>
                        <a:t>(lx)</a:t>
                      </a:r>
                      <a:endParaRPr kumimoji="0" lang="it-IT" sz="2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Angolo solido (un richiamo di geometria!)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5483225" cy="4535487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it-IT" sz="2600"/>
              <a:t>Estensione allo spazio tridimensionale del concetto di angolo piano</a:t>
            </a:r>
          </a:p>
          <a:p>
            <a:pPr>
              <a:lnSpc>
                <a:spcPct val="94000"/>
              </a:lnSpc>
            </a:pPr>
            <a:r>
              <a:rPr lang="it-IT" sz="2600"/>
              <a:t>Può essere definito come la parte di spazio delimitata da una superficie conica (illimitata) o da tre o più piani che convergono in un punto</a:t>
            </a:r>
          </a:p>
          <a:p>
            <a:pPr>
              <a:lnSpc>
                <a:spcPct val="94000"/>
              </a:lnSpc>
            </a:pPr>
            <a:r>
              <a:rPr lang="it-IT" sz="2600"/>
              <a:t>Nel S.I. l’unità di misura dell’angolo solido è lo </a:t>
            </a:r>
            <a:r>
              <a:rPr lang="it-IT" sz="2600" b="1"/>
              <a:t>steradiante</a:t>
            </a:r>
            <a:r>
              <a:rPr lang="it-IT" sz="2600"/>
              <a:t> (simbolo sr)</a:t>
            </a:r>
          </a:p>
        </p:txBody>
      </p:sp>
      <p:pic>
        <p:nvPicPr>
          <p:cNvPr id="210948" name="Picture 4" descr="Ster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2565400"/>
            <a:ext cx="1905000" cy="1905000"/>
          </a:xfrm>
          <a:prstGeom prst="rect">
            <a:avLst/>
          </a:prstGeom>
          <a:noFill/>
        </p:spPr>
      </p:pic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6588125" y="4724400"/>
            <a:ext cx="20875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="1">
                <a:solidFill>
                  <a:schemeClr val="tx1"/>
                </a:solidFill>
              </a:rPr>
              <a:t>Angolo solido W sotteso in una sfera di raggio 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Angolo solido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16113"/>
            <a:ext cx="5483225" cy="3959225"/>
          </a:xfrm>
        </p:spPr>
        <p:txBody>
          <a:bodyPr/>
          <a:lstStyle/>
          <a:p>
            <a:pPr>
              <a:lnSpc>
                <a:spcPct val="84000"/>
              </a:lnSpc>
            </a:pPr>
            <a:r>
              <a:rPr lang="it-IT" sz="2600"/>
              <a:t>La misura in steradianti di un </a:t>
            </a:r>
            <a:r>
              <a:rPr lang="it-IT" sz="2600" i="1"/>
              <a:t>angolo solido</a:t>
            </a:r>
            <a:r>
              <a:rPr lang="it-IT" sz="2600"/>
              <a:t> W è definita come il rapporto tra l'area S di una superficie sferica vista sotto l'angolo solido W e il quadrato del raggio:  W = S/R</a:t>
            </a:r>
            <a:r>
              <a:rPr lang="it-IT" sz="2600" baseline="30000"/>
              <a:t>2</a:t>
            </a:r>
            <a:endParaRPr lang="it-IT" sz="2600"/>
          </a:p>
          <a:p>
            <a:pPr>
              <a:lnSpc>
                <a:spcPct val="84000"/>
              </a:lnSpc>
            </a:pPr>
            <a:r>
              <a:rPr lang="it-IT" sz="2600"/>
              <a:t>È un'estensione nello spazio della definizione della misura di un angolo piano in radianti</a:t>
            </a:r>
          </a:p>
          <a:p>
            <a:pPr>
              <a:lnSpc>
                <a:spcPct val="84000"/>
              </a:lnSpc>
            </a:pPr>
            <a:r>
              <a:rPr lang="it-IT" sz="2600"/>
              <a:t>l'angolo solido sotteso da tutta la sfera misura </a:t>
            </a:r>
            <a:r>
              <a:rPr lang="it-IT" sz="2600" b="1"/>
              <a:t>4π</a:t>
            </a:r>
            <a:r>
              <a:rPr lang="it-IT" sz="2600"/>
              <a:t> steradianti</a:t>
            </a:r>
          </a:p>
        </p:txBody>
      </p:sp>
      <p:pic>
        <p:nvPicPr>
          <p:cNvPr id="211972" name="Picture 4" descr="Ster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420938"/>
            <a:ext cx="1905000" cy="1905000"/>
          </a:xfrm>
          <a:prstGeom prst="rect">
            <a:avLst/>
          </a:prstGeom>
          <a:noFill/>
        </p:spPr>
      </p:pic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6443663" y="4581525"/>
            <a:ext cx="20875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400" b="1">
                <a:solidFill>
                  <a:schemeClr val="tx1"/>
                </a:solidFill>
              </a:rPr>
              <a:t>Angolo solido W sotteso in una sfera di raggio 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ahoma"/>
        <a:ea typeface="Lucida Sans Unicode"/>
        <a:cs typeface="Lucida Sans Unicode"/>
      </a:majorFont>
      <a:minorFont>
        <a:latin typeface="Tahoma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ahoma"/>
        <a:ea typeface="Lucida Sans Unicode"/>
        <a:cs typeface="Lucida Sans Unicode"/>
      </a:majorFont>
      <a:minorFont>
        <a:latin typeface="Tahoma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ahoma"/>
        <a:ea typeface="Lucida Sans Unicode"/>
        <a:cs typeface="Lucida Sans Unicode"/>
      </a:majorFont>
      <a:minorFont>
        <a:latin typeface="Tahoma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1160</Words>
  <PresentationFormat>Presentazione su schermo (4:3)</PresentationFormat>
  <Paragraphs>146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21</vt:i4>
      </vt:variant>
    </vt:vector>
  </HeadingPairs>
  <TitlesOfParts>
    <vt:vector size="31" baseType="lpstr">
      <vt:lpstr>Times New Roman</vt:lpstr>
      <vt:lpstr>Lucida Sans Unicode</vt:lpstr>
      <vt:lpstr>Tahoma</vt:lpstr>
      <vt:lpstr>Wingdings</vt:lpstr>
      <vt:lpstr>Arial</vt:lpstr>
      <vt:lpstr>StarSymbol</vt:lpstr>
      <vt:lpstr>Symbol</vt:lpstr>
      <vt:lpstr>Struttura predefinita</vt:lpstr>
      <vt:lpstr>Struttura predefinita</vt:lpstr>
      <vt:lpstr>Struttura predefinita</vt:lpstr>
      <vt:lpstr>Corso di Fisica – 2007/08</vt:lpstr>
      <vt:lpstr>Luce e colori</vt:lpstr>
      <vt:lpstr>Lunghezze d’onda e colori</vt:lpstr>
      <vt:lpstr>Frequenze e colori</vt:lpstr>
      <vt:lpstr>Luce e grandezze fotometriche</vt:lpstr>
      <vt:lpstr>Grandezze radiometriche e fotometriche</vt:lpstr>
      <vt:lpstr>Grandezze radiometriche e fotometriche</vt:lpstr>
      <vt:lpstr>Angolo solido (un richiamo di geometria!)</vt:lpstr>
      <vt:lpstr>Angolo solido</vt:lpstr>
      <vt:lpstr>Grandezze radiometriche</vt:lpstr>
      <vt:lpstr>Grandezze radiometriche</vt:lpstr>
      <vt:lpstr>Grandezze fotometriche</vt:lpstr>
      <vt:lpstr>Intensità luminosa I</vt:lpstr>
      <vt:lpstr>Flusso luminoso </vt:lpstr>
      <vt:lpstr>Luminanza L</vt:lpstr>
      <vt:lpstr>Illuminamento E</vt:lpstr>
      <vt:lpstr>Illuminamento (Osservazioni)</vt:lpstr>
      <vt:lpstr>Temperatura di colore</vt:lpstr>
      <vt:lpstr>Temperatura di colore (Osservazioni)</vt:lpstr>
      <vt:lpstr>Indice di resa cromatica Ra </vt:lpstr>
      <vt:lpstr>Efficienza luminosa</vt:lpstr>
    </vt:vector>
  </TitlesOfParts>
  <Company>Liceo Torricelli - Faenza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grandezze fotometriche</dc:title>
  <dc:creator>Antonio Dal Borgo</dc:creator>
  <dc:description>Rev. 0.1</dc:description>
  <cp:lastModifiedBy>Antonio Dal Borgo</cp:lastModifiedBy>
  <cp:revision>147</cp:revision>
  <dcterms:modified xsi:type="dcterms:W3CDTF">2020-09-10T16:45:08Z</dcterms:modified>
</cp:coreProperties>
</file>