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4" r:id="rId2"/>
    <p:sldId id="292" r:id="rId3"/>
    <p:sldId id="293" r:id="rId4"/>
    <p:sldId id="301" r:id="rId5"/>
    <p:sldId id="297" r:id="rId6"/>
    <p:sldId id="294" r:id="rId7"/>
    <p:sldId id="300" r:id="rId8"/>
    <p:sldId id="298" r:id="rId9"/>
    <p:sldId id="296" r:id="rId10"/>
    <p:sldId id="305" r:id="rId11"/>
    <p:sldId id="306" r:id="rId12"/>
    <p:sldId id="312" r:id="rId13"/>
    <p:sldId id="313" r:id="rId14"/>
    <p:sldId id="304" r:id="rId15"/>
    <p:sldId id="307" r:id="rId16"/>
    <p:sldId id="308" r:id="rId17"/>
    <p:sldId id="309" r:id="rId18"/>
    <p:sldId id="310" r:id="rId19"/>
    <p:sldId id="311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979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941" y="2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01B87-BD0B-4F12-A66C-D877653D83A8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85BE8-ABFF-4914-8DF7-B30086C85E7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18D83F-A933-41F2-BE2C-553A04538E0E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00100" y="3286124"/>
            <a:ext cx="74888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dirty="0" smtClean="0">
                <a:solidFill>
                  <a:srgbClr val="333399"/>
                </a:solidFill>
                <a:latin typeface="Tahoma" pitchFamily="34" charset="0"/>
              </a:rPr>
              <a:t>Brevi cenni di </a:t>
            </a:r>
            <a:r>
              <a:rPr lang="it-IT" sz="2800" dirty="0" smtClean="0">
                <a:solidFill>
                  <a:srgbClr val="333399"/>
                </a:solidFill>
                <a:latin typeface="Tahoma" pitchFamily="34" charset="0"/>
              </a:rPr>
              <a:t>elettronica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571604" y="1000108"/>
            <a:ext cx="61206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5400" b="1" dirty="0" smtClean="0">
                <a:solidFill>
                  <a:srgbClr val="333399"/>
                </a:solidFill>
                <a:latin typeface="Tahoma" pitchFamily="34" charset="0"/>
              </a:rPr>
              <a:t>Corso di Arduino</a:t>
            </a:r>
            <a:endParaRPr lang="it-IT" sz="5400" b="1" dirty="0" smtClean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357290" y="3857628"/>
            <a:ext cx="67391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</a:rPr>
              <a:t>Semiconduttori e Diodi</a:t>
            </a:r>
            <a:endParaRPr lang="it-IT" sz="3600" b="1" dirty="0" smtClean="0">
              <a:solidFill>
                <a:srgbClr val="00979C"/>
              </a:solidFill>
              <a:latin typeface="Tahoma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143108" y="5286388"/>
            <a:ext cx="47149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2400" dirty="0" smtClean="0">
                <a:solidFill>
                  <a:srgbClr val="333399"/>
                </a:solidFill>
              </a:rPr>
              <a:t>Antonio Dal Borgo – 2019-21 (R0.1)</a:t>
            </a:r>
            <a:endParaRPr lang="it-IT" sz="2400" dirty="0">
              <a:solidFill>
                <a:srgbClr val="3333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Diodo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43608" y="1772816"/>
            <a:ext cx="7128792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I diodi “reali” trasformano in calore una certa quantità di energia quando conducono corrente e non bloccano del tutto la corrente inversa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La relazione </a:t>
            </a:r>
            <a:r>
              <a:rPr lang="it-IT" sz="3200" i="1" dirty="0" err="1" smtClean="0">
                <a:solidFill>
                  <a:srgbClr val="000066"/>
                </a:solidFill>
              </a:rPr>
              <a:t>corrente-tensione</a:t>
            </a:r>
            <a:r>
              <a:rPr lang="it-IT" sz="3200" dirty="0" smtClean="0">
                <a:solidFill>
                  <a:srgbClr val="000066"/>
                </a:solidFill>
              </a:rPr>
              <a:t> indica la corrente che scorre attraverso il diodo al variare della tensione applicata: non è lineare, dipende dalle caratteristiche costruttive e dalla temperatura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8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Diodo: curva i-V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Immagine 3" descr="DiodeCurve-I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412776"/>
            <a:ext cx="5852160" cy="4681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340768"/>
            <a:ext cx="7862887" cy="4824536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Si ottiene unendo un semiconduttore di tipo </a:t>
            </a:r>
            <a:r>
              <a:rPr lang="it-IT" b="1" dirty="0" smtClean="0">
                <a:solidFill>
                  <a:srgbClr val="000066"/>
                </a:solidFill>
              </a:rPr>
              <a:t>n</a:t>
            </a:r>
            <a:r>
              <a:rPr lang="it-IT" dirty="0" smtClean="0">
                <a:solidFill>
                  <a:srgbClr val="000066"/>
                </a:solidFill>
              </a:rPr>
              <a:t> con un  semiconduttore tipo </a:t>
            </a:r>
            <a:r>
              <a:rPr lang="it-IT" b="1" dirty="0" smtClean="0">
                <a:solidFill>
                  <a:srgbClr val="000066"/>
                </a:solidFill>
              </a:rPr>
              <a:t>p</a:t>
            </a:r>
            <a:endParaRPr lang="it-IT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In corrispondenza della  giunzione si ha una migrazione degli elettroni liberi dalla zona </a:t>
            </a:r>
            <a:r>
              <a:rPr lang="it-IT" b="1" dirty="0" smtClean="0">
                <a:solidFill>
                  <a:srgbClr val="000066"/>
                </a:solidFill>
              </a:rPr>
              <a:t>n</a:t>
            </a:r>
            <a:r>
              <a:rPr lang="it-IT" dirty="0" smtClean="0">
                <a:solidFill>
                  <a:srgbClr val="000066"/>
                </a:solidFill>
              </a:rPr>
              <a:t> alla zona </a:t>
            </a:r>
            <a:r>
              <a:rPr lang="it-IT" b="1" dirty="0" smtClean="0">
                <a:solidFill>
                  <a:srgbClr val="000066"/>
                </a:solidFill>
              </a:rPr>
              <a:t>p</a:t>
            </a:r>
            <a:r>
              <a:rPr lang="it-IT" dirty="0" smtClean="0">
                <a:solidFill>
                  <a:srgbClr val="000066"/>
                </a:solidFill>
              </a:rPr>
              <a:t>: in questo modo nella zona </a:t>
            </a:r>
            <a:r>
              <a:rPr lang="it-IT" b="1" dirty="0" smtClean="0">
                <a:solidFill>
                  <a:srgbClr val="000066"/>
                </a:solidFill>
              </a:rPr>
              <a:t>p</a:t>
            </a:r>
            <a:r>
              <a:rPr lang="it-IT" dirty="0" smtClean="0">
                <a:solidFill>
                  <a:srgbClr val="000066"/>
                </a:solidFill>
              </a:rPr>
              <a:t> si forma una regione  con prevalenza di cariche negative mentre nella zona </a:t>
            </a:r>
            <a:r>
              <a:rPr lang="it-IT" b="1" dirty="0" smtClean="0">
                <a:solidFill>
                  <a:srgbClr val="000066"/>
                </a:solidFill>
              </a:rPr>
              <a:t>n</a:t>
            </a:r>
            <a:r>
              <a:rPr lang="it-IT" dirty="0" smtClean="0">
                <a:solidFill>
                  <a:srgbClr val="000066"/>
                </a:solidFill>
              </a:rPr>
              <a:t> si forma una regione con prevalenza di cariche positive, dovuta all'assenza degli elettroni che sono migrati nella regione opposta</a:t>
            </a:r>
            <a:endParaRPr lang="it-IT" sz="3200" i="1" dirty="0" smtClean="0">
              <a:solidFill>
                <a:srgbClr val="000066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27584" y="404664"/>
            <a:ext cx="734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Giunzione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P-N</a:t>
            </a:r>
            <a:endParaRPr lang="it-IT" sz="3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13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268760"/>
            <a:ext cx="7862887" cy="1728192"/>
          </a:xfrm>
        </p:spPr>
        <p:txBody>
          <a:bodyPr>
            <a:normAutofit/>
          </a:bodyPr>
          <a:lstStyle/>
          <a:p>
            <a:pPr marL="0" indent="0">
              <a:lnSpc>
                <a:spcPct val="85000"/>
              </a:lnSpc>
              <a:buNone/>
            </a:pPr>
            <a:r>
              <a:rPr lang="it-IT" sz="3000" dirty="0" smtClean="0">
                <a:solidFill>
                  <a:srgbClr val="000066"/>
                </a:solidFill>
              </a:rPr>
              <a:t>Le due regioni a ridosso  della giunzione, determinano una </a:t>
            </a:r>
            <a:r>
              <a:rPr lang="it-IT" sz="3000" i="1" dirty="0" smtClean="0">
                <a:solidFill>
                  <a:srgbClr val="000066"/>
                </a:solidFill>
              </a:rPr>
              <a:t>zona di svuotamento</a:t>
            </a:r>
            <a:r>
              <a:rPr lang="it-IT" sz="3000" dirty="0" smtClean="0">
                <a:solidFill>
                  <a:srgbClr val="000066"/>
                </a:solidFill>
              </a:rPr>
              <a:t> (di alcuni micron) che costituisce una </a:t>
            </a:r>
            <a:r>
              <a:rPr lang="it-IT" sz="3000" u="sng" dirty="0" smtClean="0">
                <a:solidFill>
                  <a:srgbClr val="000066"/>
                </a:solidFill>
              </a:rPr>
              <a:t>barriera di potenziale</a:t>
            </a:r>
            <a:r>
              <a:rPr lang="it-IT" sz="3000" dirty="0" smtClean="0">
                <a:solidFill>
                  <a:srgbClr val="000066"/>
                </a:solidFill>
              </a:rPr>
              <a:t> per il transito degli elettroni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27584" y="404664"/>
            <a:ext cx="734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Giunzione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P-N</a:t>
            </a:r>
            <a:endParaRPr lang="it-IT" sz="36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pic>
        <p:nvPicPr>
          <p:cNvPr id="15" name="Immagine 14" descr="Giunzione_p-n_sommari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3068960"/>
            <a:ext cx="6528277" cy="32086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Diodo a semiconduttore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43608" y="1556792"/>
            <a:ext cx="72008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500" dirty="0" smtClean="0">
                <a:solidFill>
                  <a:srgbClr val="000066"/>
                </a:solidFill>
              </a:rPr>
              <a:t>Nel diodo standard si sfruttano le proprietà di una giunzione </a:t>
            </a:r>
            <a:r>
              <a:rPr lang="it-IT" sz="3500" b="1" dirty="0" smtClean="0">
                <a:solidFill>
                  <a:srgbClr val="000066"/>
                </a:solidFill>
              </a:rPr>
              <a:t>p-n</a:t>
            </a:r>
            <a:r>
              <a:rPr lang="it-IT" sz="3500" dirty="0" smtClean="0">
                <a:solidFill>
                  <a:srgbClr val="000066"/>
                </a:solidFill>
              </a:rPr>
              <a:t> con polarizzazione diretta: polo positivo collegato al semiconduttore di tipo </a:t>
            </a:r>
            <a:r>
              <a:rPr lang="it-IT" sz="3500" b="1" dirty="0" smtClean="0">
                <a:solidFill>
                  <a:srgbClr val="000066"/>
                </a:solidFill>
              </a:rPr>
              <a:t>p</a:t>
            </a:r>
            <a:r>
              <a:rPr lang="it-IT" sz="3500" dirty="0" smtClean="0">
                <a:solidFill>
                  <a:srgbClr val="000066"/>
                </a:solidFill>
              </a:rPr>
              <a:t> e polo negativo collegato a quello di tipo </a:t>
            </a:r>
            <a:r>
              <a:rPr lang="it-IT" sz="3500" b="1" dirty="0" smtClean="0">
                <a:solidFill>
                  <a:srgbClr val="000066"/>
                </a:solidFill>
              </a:rPr>
              <a:t>n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500" dirty="0" smtClean="0">
                <a:solidFill>
                  <a:srgbClr val="000066"/>
                </a:solidFill>
              </a:rPr>
              <a:t>Applicando al diodo una differenza di potenziale si riduce l'ampiezza della zona di svuotamento e si abbassa la barriera di potenziale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500" dirty="0" smtClean="0">
                <a:solidFill>
                  <a:srgbClr val="000066"/>
                </a:solidFill>
              </a:rPr>
              <a:t>Se la tensione applicata è sufficientemente alta (V &gt; </a:t>
            </a:r>
            <a:r>
              <a:rPr lang="it-IT" sz="3500" dirty="0" err="1" smtClean="0">
                <a:solidFill>
                  <a:srgbClr val="000066"/>
                </a:solidFill>
              </a:rPr>
              <a:t>V</a:t>
            </a:r>
            <a:r>
              <a:rPr lang="it-IT" sz="3500" baseline="-25000" dirty="0" err="1" smtClean="0">
                <a:solidFill>
                  <a:srgbClr val="000066"/>
                </a:solidFill>
              </a:rPr>
              <a:t>d</a:t>
            </a:r>
            <a:r>
              <a:rPr lang="it-IT" sz="3500" dirty="0" smtClean="0">
                <a:solidFill>
                  <a:srgbClr val="000066"/>
                </a:solidFill>
              </a:rPr>
              <a:t>), il diodo si comporta praticamente come un conduttore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500" dirty="0" smtClean="0">
                <a:solidFill>
                  <a:srgbClr val="000066"/>
                </a:solidFill>
              </a:rPr>
              <a:t>Per il silicio </a:t>
            </a:r>
            <a:r>
              <a:rPr lang="it-IT" sz="3500" dirty="0" err="1" smtClean="0">
                <a:solidFill>
                  <a:srgbClr val="000066"/>
                </a:solidFill>
              </a:rPr>
              <a:t>V</a:t>
            </a:r>
            <a:r>
              <a:rPr lang="it-IT" sz="3500" baseline="-25000" dirty="0" err="1" smtClean="0">
                <a:solidFill>
                  <a:srgbClr val="000066"/>
                </a:solidFill>
              </a:rPr>
              <a:t>d</a:t>
            </a:r>
            <a:r>
              <a:rPr lang="it-IT" sz="3500" dirty="0" smtClean="0">
                <a:solidFill>
                  <a:srgbClr val="000066"/>
                </a:solidFill>
              </a:rPr>
              <a:t> è circa 0,7 V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it-IT" sz="3200" dirty="0" smtClean="0">
              <a:solidFill>
                <a:srgbClr val="000066"/>
              </a:solidFill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it-IT" sz="3200" b="1" dirty="0" smtClean="0">
              <a:solidFill>
                <a:srgbClr val="000066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8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Altri diodi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43608" y="1628800"/>
            <a:ext cx="7272808" cy="41764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Diodo </a:t>
            </a:r>
            <a:r>
              <a:rPr lang="it-IT" sz="3200" dirty="0" err="1" smtClean="0">
                <a:solidFill>
                  <a:srgbClr val="000066"/>
                </a:solidFill>
              </a:rPr>
              <a:t>Zener</a:t>
            </a:r>
            <a:endParaRPr lang="it-IT" sz="3200" dirty="0" smtClean="0">
              <a:solidFill>
                <a:srgbClr val="000066"/>
              </a:solidFill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Light </a:t>
            </a:r>
            <a:r>
              <a:rPr lang="it-IT" sz="3200" dirty="0" err="1" smtClean="0">
                <a:solidFill>
                  <a:srgbClr val="000066"/>
                </a:solidFill>
              </a:rPr>
              <a:t>Emitter</a:t>
            </a:r>
            <a:r>
              <a:rPr lang="it-IT" sz="3200" dirty="0" smtClean="0">
                <a:solidFill>
                  <a:srgbClr val="000066"/>
                </a:solidFill>
              </a:rPr>
              <a:t> </a:t>
            </a:r>
            <a:r>
              <a:rPr lang="it-IT" sz="3200" dirty="0" err="1" smtClean="0">
                <a:solidFill>
                  <a:srgbClr val="000066"/>
                </a:solidFill>
              </a:rPr>
              <a:t>Diode</a:t>
            </a:r>
            <a:r>
              <a:rPr lang="it-IT" sz="3200" dirty="0" smtClean="0">
                <a:solidFill>
                  <a:srgbClr val="000066"/>
                </a:solidFill>
              </a:rPr>
              <a:t> (LED)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Diodo laser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Fotodiodo (sensore di luce)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Diodo tunnel e diodo </a:t>
            </a:r>
            <a:r>
              <a:rPr lang="it-IT" sz="3200" dirty="0" err="1" smtClean="0">
                <a:solidFill>
                  <a:srgbClr val="000066"/>
                </a:solidFill>
              </a:rPr>
              <a:t>Gunn</a:t>
            </a:r>
            <a:r>
              <a:rPr lang="it-IT" sz="3200" dirty="0" smtClean="0">
                <a:solidFill>
                  <a:srgbClr val="000066"/>
                </a:solidFill>
              </a:rPr>
              <a:t>: usati in oscillatori a microonde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Diodo </a:t>
            </a:r>
            <a:r>
              <a:rPr lang="it-IT" sz="3200" dirty="0" err="1" smtClean="0">
                <a:solidFill>
                  <a:srgbClr val="000066"/>
                </a:solidFill>
              </a:rPr>
              <a:t>varicap</a:t>
            </a:r>
            <a:r>
              <a:rPr lang="it-IT" sz="3200" dirty="0" smtClean="0">
                <a:solidFill>
                  <a:srgbClr val="000066"/>
                </a:solidFill>
              </a:rPr>
              <a:t> (</a:t>
            </a:r>
            <a:r>
              <a:rPr lang="it-IT" sz="3200" dirty="0" err="1" smtClean="0">
                <a:solidFill>
                  <a:srgbClr val="000066"/>
                </a:solidFill>
              </a:rPr>
              <a:t>Varactor</a:t>
            </a:r>
            <a:r>
              <a:rPr lang="it-IT" sz="3200" dirty="0" smtClean="0">
                <a:solidFill>
                  <a:srgbClr val="000066"/>
                </a:solidFill>
              </a:rPr>
              <a:t>): varia la capacità di giunzione al variare della tensione di polarizzazione inversa 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it-IT" sz="3200" b="1" dirty="0" smtClean="0">
              <a:solidFill>
                <a:srgbClr val="000066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8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Diodo </a:t>
            </a:r>
            <a:r>
              <a:rPr lang="it-IT" b="1" dirty="0" err="1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Zener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43608" y="1484784"/>
            <a:ext cx="7272808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Diodi costruiti per funzionare con polarizzazione inversa in prossimità della tensione di </a:t>
            </a:r>
            <a:r>
              <a:rPr lang="it-IT" sz="3200" dirty="0" err="1" smtClean="0">
                <a:solidFill>
                  <a:srgbClr val="000066"/>
                </a:solidFill>
              </a:rPr>
              <a:t>Zener</a:t>
            </a:r>
            <a:r>
              <a:rPr lang="it-IT" sz="3200" dirty="0" smtClean="0">
                <a:solidFill>
                  <a:srgbClr val="000066"/>
                </a:solidFill>
              </a:rPr>
              <a:t> V</a:t>
            </a:r>
            <a:r>
              <a:rPr lang="it-IT" sz="3200" baseline="-25000" dirty="0" smtClean="0">
                <a:solidFill>
                  <a:srgbClr val="000066"/>
                </a:solidFill>
              </a:rPr>
              <a:t>Z</a:t>
            </a:r>
            <a:r>
              <a:rPr lang="it-IT" sz="3200" dirty="0" smtClean="0">
                <a:solidFill>
                  <a:srgbClr val="000066"/>
                </a:solidFill>
              </a:rPr>
              <a:t> (ginocchio)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In questa zona della curva i-V a piccole variazioni di tensione corrispondono elevate variazioni di corrente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Sono disponibili diodi </a:t>
            </a:r>
            <a:r>
              <a:rPr lang="it-IT" sz="3200" dirty="0" err="1" smtClean="0">
                <a:solidFill>
                  <a:srgbClr val="000066"/>
                </a:solidFill>
              </a:rPr>
              <a:t>Zener</a:t>
            </a:r>
            <a:r>
              <a:rPr lang="it-IT" sz="3200" dirty="0" smtClean="0">
                <a:solidFill>
                  <a:srgbClr val="000066"/>
                </a:solidFill>
              </a:rPr>
              <a:t> con V</a:t>
            </a:r>
            <a:r>
              <a:rPr lang="it-IT" sz="3200" baseline="-25000" dirty="0" smtClean="0">
                <a:solidFill>
                  <a:srgbClr val="000066"/>
                </a:solidFill>
              </a:rPr>
              <a:t>Z</a:t>
            </a:r>
            <a:r>
              <a:rPr lang="it-IT" sz="3200" dirty="0" smtClean="0">
                <a:solidFill>
                  <a:srgbClr val="000066"/>
                </a:solidFill>
              </a:rPr>
              <a:t> compresa fra qualche volt e oltre un  centinaio di volt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Utilizzato come riferimento di tensione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Simbolo: </a:t>
            </a:r>
          </a:p>
        </p:txBody>
      </p:sp>
      <p:pic>
        <p:nvPicPr>
          <p:cNvPr id="4" name="Immagine 3" descr="DiodoSimbol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5229200"/>
            <a:ext cx="142875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LED (Light </a:t>
            </a:r>
            <a:r>
              <a:rPr lang="it-IT" b="1" dirty="0" err="1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Emitting</a:t>
            </a:r>
            <a:r>
              <a:rPr lang="it-IT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b="1" dirty="0" err="1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Diode</a:t>
            </a:r>
            <a:r>
              <a:rPr lang="it-IT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43608" y="1772816"/>
            <a:ext cx="7272808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Dispositivo a semiconduttore in grado di emettere luce (anche IR e UV)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Disponibili in diversi colori (anche UV, IR, RGB)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Diverse intensità luminose e forme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Alimentato con tensione continua (con resistenza in serie) o con generatore di corrente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Intensità di corrente: 10 ÷ 20 </a:t>
            </a:r>
            <a:r>
              <a:rPr lang="it-IT" sz="3200" dirty="0" err="1" smtClean="0">
                <a:solidFill>
                  <a:srgbClr val="000066"/>
                </a:solidFill>
              </a:rPr>
              <a:t>mA</a:t>
            </a:r>
            <a:endParaRPr lang="it-IT" sz="3200" dirty="0" smtClean="0">
              <a:solidFill>
                <a:srgbClr val="000066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8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LED (Light </a:t>
            </a:r>
            <a:r>
              <a:rPr lang="it-IT" b="1" dirty="0" err="1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Emitting</a:t>
            </a:r>
            <a:r>
              <a:rPr lang="it-IT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b="1" dirty="0" err="1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Diode</a:t>
            </a:r>
            <a:r>
              <a:rPr lang="it-IT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988840"/>
            <a:ext cx="4143375" cy="350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71600" y="1916832"/>
            <a:ext cx="2952328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Colori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8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Rosso (1,8</a:t>
            </a:r>
            <a:r>
              <a:rPr kumimoji="0" lang="it-IT" sz="3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V)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000" b="1" baseline="0" dirty="0" smtClean="0"/>
              <a:t>Giallo</a:t>
            </a:r>
            <a:r>
              <a:rPr lang="it-IT" sz="3000" b="1" dirty="0" smtClean="0"/>
              <a:t> (1,9 V)</a:t>
            </a:r>
            <a:endParaRPr lang="it-IT" sz="3000" b="1" baseline="0" dirty="0" smtClean="0"/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it-IT" sz="3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Verde</a:t>
            </a:r>
            <a:r>
              <a:rPr lang="it-IT" sz="3000" b="1" dirty="0" smtClean="0"/>
              <a:t> (2,0 V)</a:t>
            </a:r>
            <a:endParaRPr kumimoji="0" lang="it-IT" sz="30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000" b="1" baseline="0" dirty="0" smtClean="0"/>
              <a:t>Arancio</a:t>
            </a:r>
            <a:r>
              <a:rPr lang="it-IT" sz="3000" b="1" dirty="0" smtClean="0"/>
              <a:t> (2,0 V)</a:t>
            </a:r>
            <a:endParaRPr lang="it-IT" sz="3000" b="1" baseline="0" dirty="0" smtClean="0"/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it-IT" sz="3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Blu</a:t>
            </a:r>
            <a:r>
              <a:rPr lang="it-IT" sz="3000" b="1" dirty="0" smtClean="0"/>
              <a:t> (3,0 V)</a:t>
            </a:r>
            <a:endParaRPr kumimoji="0" lang="it-IT" sz="30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000" b="1" baseline="0" dirty="0" smtClean="0"/>
              <a:t>Bianco</a:t>
            </a:r>
            <a:r>
              <a:rPr lang="it-IT" sz="3000" b="1" dirty="0" smtClean="0"/>
              <a:t> (3,0 V)</a:t>
            </a:r>
            <a:endParaRPr kumimoji="0" lang="it-IT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LED (Light </a:t>
            </a:r>
            <a:r>
              <a:rPr lang="it-IT" b="1" dirty="0" err="1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Emitting</a:t>
            </a:r>
            <a:r>
              <a:rPr lang="it-IT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b="1" dirty="0" err="1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Diode</a:t>
            </a:r>
            <a:r>
              <a:rPr lang="it-IT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Immagine 4" descr="ledcolora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4437112"/>
            <a:ext cx="5815584" cy="2048256"/>
          </a:xfrm>
          <a:prstGeom prst="rect">
            <a:avLst/>
          </a:prstGeom>
        </p:spPr>
      </p:pic>
      <p:pic>
        <p:nvPicPr>
          <p:cNvPr id="6" name="Immagine 5" descr="led-rgb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1340768"/>
            <a:ext cx="6343650" cy="2876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340768"/>
            <a:ext cx="7862887" cy="4824536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Hanno conduttività intermedia tra conduttori e isolanti: silicio (più usato), germanio, arseniuro di gallio</a:t>
            </a:r>
            <a:endParaRPr lang="it-IT" i="1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Nei semiconduttori tra gli atomi sono presenti </a:t>
            </a:r>
            <a:r>
              <a:rPr lang="it-IT" u="sng" dirty="0" smtClean="0">
                <a:solidFill>
                  <a:srgbClr val="000066"/>
                </a:solidFill>
              </a:rPr>
              <a:t>legami covalenti</a:t>
            </a:r>
            <a:r>
              <a:rPr lang="it-IT" dirty="0" smtClean="0">
                <a:solidFill>
                  <a:srgbClr val="000066"/>
                </a:solidFill>
              </a:rPr>
              <a:t>:</a:t>
            </a:r>
          </a:p>
          <a:p>
            <a:pPr lvl="1">
              <a:lnSpc>
                <a:spcPct val="85000"/>
              </a:lnSpc>
            </a:pPr>
            <a:r>
              <a:rPr lang="it-IT" sz="3200" dirty="0" smtClean="0">
                <a:solidFill>
                  <a:srgbClr val="000066"/>
                </a:solidFill>
              </a:rPr>
              <a:t>solo occasionalmente qualche elettrone acquista energia sufficiente per spezzare il legame e passare alla </a:t>
            </a:r>
            <a:r>
              <a:rPr lang="it-IT" sz="3200" i="1" dirty="0" smtClean="0">
                <a:solidFill>
                  <a:srgbClr val="000066"/>
                </a:solidFill>
              </a:rPr>
              <a:t>banda di conduzione</a:t>
            </a:r>
          </a:p>
          <a:p>
            <a:pPr lvl="1">
              <a:lnSpc>
                <a:spcPct val="85000"/>
              </a:lnSpc>
            </a:pPr>
            <a:r>
              <a:rPr lang="it-IT" sz="3200" dirty="0" smtClean="0">
                <a:solidFill>
                  <a:srgbClr val="000066"/>
                </a:solidFill>
              </a:rPr>
              <a:t>resistività molto elevata</a:t>
            </a:r>
            <a:endParaRPr lang="it-IT" dirty="0" smtClean="0">
              <a:solidFill>
                <a:srgbClr val="000066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27584" y="404664"/>
            <a:ext cx="734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Semiconduttori</a:t>
            </a:r>
            <a:endParaRPr lang="it-IT" sz="3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340768"/>
            <a:ext cx="7862887" cy="4824536"/>
          </a:xfrm>
        </p:spPr>
        <p:txBody>
          <a:bodyPr>
            <a:normAutofit lnSpcReduction="10000"/>
          </a:bodyPr>
          <a:lstStyle/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Se un elettrone abbandona il legame covalente si viene a creare una </a:t>
            </a:r>
            <a:r>
              <a:rPr lang="it-IT" i="1" dirty="0" smtClean="0">
                <a:solidFill>
                  <a:srgbClr val="000066"/>
                </a:solidFill>
              </a:rPr>
              <a:t>lacuna</a:t>
            </a:r>
            <a:r>
              <a:rPr lang="it-IT" dirty="0" smtClean="0">
                <a:solidFill>
                  <a:srgbClr val="000066"/>
                </a:solidFill>
              </a:rPr>
              <a:t> che può accogliere l’elettrone di un atomo adiacente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Un elettrone catturato da una lacuna  determina un'altra lacuna perché lascia vuoto il  posto occupato in precedenza: è come se la lacuna si spostasse in direzione opposta al  movimento dell'elettrone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Una lacuna può essere  assimilata ad una carica  positiva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27584" y="404664"/>
            <a:ext cx="734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Semiconduttori</a:t>
            </a:r>
            <a:endParaRPr lang="it-IT" sz="3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27584" y="404664"/>
            <a:ext cx="734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Semiconduttori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intrinseci</a:t>
            </a:r>
            <a:endParaRPr lang="it-IT" sz="36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pic>
        <p:nvPicPr>
          <p:cNvPr id="9" name="Immagine 8" descr="silicio_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1972" y="1484783"/>
            <a:ext cx="5534025" cy="4489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3" y="1340768"/>
            <a:ext cx="7488833" cy="4824536"/>
          </a:xfrm>
        </p:spPr>
        <p:txBody>
          <a:bodyPr>
            <a:normAutofit lnSpcReduction="10000"/>
          </a:bodyPr>
          <a:lstStyle/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In un semiconduttore intrinseco (puro) la concentrazione di </a:t>
            </a:r>
            <a:r>
              <a:rPr lang="it-IT" i="1" dirty="0" smtClean="0">
                <a:solidFill>
                  <a:srgbClr val="000066"/>
                </a:solidFill>
              </a:rPr>
              <a:t>lacune</a:t>
            </a:r>
            <a:r>
              <a:rPr lang="it-IT" dirty="0" smtClean="0">
                <a:solidFill>
                  <a:srgbClr val="000066"/>
                </a:solidFill>
              </a:rPr>
              <a:t> è uguale alla concentrazione di elettroni liberi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Nei semiconduttori intrinseci la concentrazione di </a:t>
            </a:r>
            <a:r>
              <a:rPr lang="it-IT" i="1" dirty="0" smtClean="0">
                <a:solidFill>
                  <a:srgbClr val="000066"/>
                </a:solidFill>
              </a:rPr>
              <a:t>lacune</a:t>
            </a:r>
            <a:r>
              <a:rPr lang="it-IT" dirty="0" smtClean="0">
                <a:solidFill>
                  <a:srgbClr val="000066"/>
                </a:solidFill>
              </a:rPr>
              <a:t> e di elettroni liberi dipende dalla temperatura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Si possono modificare le proprietà elettriche dei semiconduttori intrinseci aggiungendo delle impurità, dette </a:t>
            </a:r>
            <a:r>
              <a:rPr lang="it-IT" i="1" dirty="0" smtClean="0">
                <a:solidFill>
                  <a:srgbClr val="000066"/>
                </a:solidFill>
              </a:rPr>
              <a:t>droganti, </a:t>
            </a:r>
            <a:r>
              <a:rPr lang="it-IT" dirty="0" smtClean="0">
                <a:solidFill>
                  <a:srgbClr val="000066"/>
                </a:solidFill>
              </a:rPr>
              <a:t>che possono essere di tipo </a:t>
            </a:r>
            <a:r>
              <a:rPr lang="it-IT" b="1" dirty="0" smtClean="0">
                <a:solidFill>
                  <a:srgbClr val="000066"/>
                </a:solidFill>
              </a:rPr>
              <a:t>n</a:t>
            </a:r>
            <a:r>
              <a:rPr lang="it-IT" dirty="0" smtClean="0">
                <a:solidFill>
                  <a:srgbClr val="000066"/>
                </a:solidFill>
              </a:rPr>
              <a:t> (negative) e tipo </a:t>
            </a:r>
            <a:r>
              <a:rPr lang="it-IT" b="1" dirty="0" smtClean="0">
                <a:solidFill>
                  <a:srgbClr val="000066"/>
                </a:solidFill>
              </a:rPr>
              <a:t>p</a:t>
            </a:r>
            <a:r>
              <a:rPr lang="it-IT" dirty="0" smtClean="0">
                <a:solidFill>
                  <a:srgbClr val="000066"/>
                </a:solidFill>
              </a:rPr>
              <a:t> (positive)</a:t>
            </a:r>
            <a:endParaRPr lang="it-IT" i="1" dirty="0" smtClean="0">
              <a:solidFill>
                <a:srgbClr val="000066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27584" y="404664"/>
            <a:ext cx="734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Semiconduttori</a:t>
            </a:r>
            <a:endParaRPr lang="it-IT" sz="3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340768"/>
            <a:ext cx="7862887" cy="48245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Le impurità di tipo </a:t>
            </a:r>
            <a:r>
              <a:rPr lang="it-IT" b="1" dirty="0" smtClean="0">
                <a:solidFill>
                  <a:srgbClr val="000066"/>
                </a:solidFill>
              </a:rPr>
              <a:t>n</a:t>
            </a:r>
            <a:r>
              <a:rPr lang="it-IT" dirty="0" smtClean="0">
                <a:solidFill>
                  <a:srgbClr val="000066"/>
                </a:solidFill>
              </a:rPr>
              <a:t> (dette </a:t>
            </a:r>
            <a:r>
              <a:rPr lang="it-IT" i="1" dirty="0" smtClean="0">
                <a:solidFill>
                  <a:srgbClr val="000066"/>
                </a:solidFill>
              </a:rPr>
              <a:t>donatrici</a:t>
            </a:r>
            <a:r>
              <a:rPr lang="it-IT" dirty="0" smtClean="0">
                <a:solidFill>
                  <a:srgbClr val="000066"/>
                </a:solidFill>
              </a:rPr>
              <a:t>) sono costituite da  atomi pentavalenti, cioè con 5  elettroni nello strato esterno (es.  fosforo): rendono disponibili </a:t>
            </a:r>
            <a:r>
              <a:rPr lang="it-IT" u="sng" dirty="0" smtClean="0">
                <a:solidFill>
                  <a:srgbClr val="000066"/>
                </a:solidFill>
              </a:rPr>
              <a:t>elettroni in eccesso</a:t>
            </a:r>
            <a:r>
              <a:rPr lang="it-IT" dirty="0" smtClean="0">
                <a:solidFill>
                  <a:srgbClr val="000066"/>
                </a:solidFill>
              </a:rPr>
              <a:t>, liberi di muoversi e in grado di  dar luogo ad una corrente elettrica</a:t>
            </a:r>
            <a:endParaRPr lang="it-IT" i="1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Le impurità di tipo </a:t>
            </a:r>
            <a:r>
              <a:rPr lang="it-IT" b="1" dirty="0" smtClean="0">
                <a:solidFill>
                  <a:srgbClr val="000066"/>
                </a:solidFill>
              </a:rPr>
              <a:t>p</a:t>
            </a:r>
            <a:r>
              <a:rPr lang="it-IT" dirty="0" smtClean="0">
                <a:solidFill>
                  <a:srgbClr val="000066"/>
                </a:solidFill>
              </a:rPr>
              <a:t> (dette </a:t>
            </a:r>
            <a:r>
              <a:rPr lang="it-IT" i="1" dirty="0" err="1" smtClean="0">
                <a:solidFill>
                  <a:srgbClr val="000066"/>
                </a:solidFill>
              </a:rPr>
              <a:t>accettrici</a:t>
            </a:r>
            <a:r>
              <a:rPr lang="it-IT" dirty="0" smtClean="0">
                <a:solidFill>
                  <a:srgbClr val="000066"/>
                </a:solidFill>
              </a:rPr>
              <a:t>) sono costituite da  atomi trivalenti, cioè con 3  elettroni nello strato esterno (es.  boro): non possono combinarsi in modo  completo con un atomo tetravalente come il silicio, perché hanno un elettrone in  meno nello strato esterno</a:t>
            </a:r>
          </a:p>
          <a:p>
            <a:pPr>
              <a:lnSpc>
                <a:spcPct val="85000"/>
              </a:lnSpc>
              <a:buNone/>
            </a:pPr>
            <a:endParaRPr lang="it-IT" sz="3200" i="1" dirty="0" smtClean="0">
              <a:solidFill>
                <a:srgbClr val="000066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27584" y="404664"/>
            <a:ext cx="734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Semiconduttori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di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tipo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N e P</a:t>
            </a:r>
            <a:endParaRPr lang="it-IT" sz="3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27584" y="404664"/>
            <a:ext cx="734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Semiconduttori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estrinseci</a:t>
            </a:r>
            <a:endParaRPr lang="it-IT" sz="36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pic>
        <p:nvPicPr>
          <p:cNvPr id="9" name="Immagine 8" descr="silicio_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2204864"/>
            <a:ext cx="3191321" cy="2391109"/>
          </a:xfrm>
          <a:prstGeom prst="rect">
            <a:avLst/>
          </a:prstGeom>
        </p:spPr>
      </p:pic>
      <p:pic>
        <p:nvPicPr>
          <p:cNvPr id="10" name="Immagine 9" descr="silicio_lacu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2132856"/>
            <a:ext cx="3029373" cy="2362530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2267744" y="494116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Tipo n</a:t>
            </a:r>
            <a:endParaRPr lang="it-IT" sz="2400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444208" y="494116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Tipo p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8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9" y="1340768"/>
            <a:ext cx="7704856" cy="482453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Nei semiconduttori di tipo </a:t>
            </a:r>
            <a:r>
              <a:rPr lang="it-IT" b="1" dirty="0" smtClean="0">
                <a:solidFill>
                  <a:srgbClr val="000066"/>
                </a:solidFill>
              </a:rPr>
              <a:t>p</a:t>
            </a:r>
            <a:r>
              <a:rPr lang="it-IT" dirty="0" smtClean="0">
                <a:solidFill>
                  <a:srgbClr val="000066"/>
                </a:solidFill>
              </a:rPr>
              <a:t>, la mancanza di un legame, determina una </a:t>
            </a:r>
            <a:r>
              <a:rPr lang="it-IT" i="1" dirty="0" smtClean="0">
                <a:solidFill>
                  <a:srgbClr val="000066"/>
                </a:solidFill>
              </a:rPr>
              <a:t>lacuna</a:t>
            </a:r>
            <a:r>
              <a:rPr lang="it-IT" dirty="0" smtClean="0">
                <a:solidFill>
                  <a:srgbClr val="000066"/>
                </a:solidFill>
              </a:rPr>
              <a:t> in grado di catturare elettroni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Un elettrone catturato da una lacuna  determina un'altra lacuna perché lascia vuoto il  posto occupato in precedenza: è come se la lacuna si spostasse in direzione opposta al  movimento dell'elettrone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Le lacune possono essere  assimilate a cariche  positive: il loro moto è del tutto equivalente a quello di una corrente elettrica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Le correnti di elettroni e lacune si sommano aritmeticamente perché hanno segno opposto ma anche verso opposto</a:t>
            </a:r>
          </a:p>
          <a:p>
            <a:pPr>
              <a:lnSpc>
                <a:spcPct val="85000"/>
              </a:lnSpc>
            </a:pPr>
            <a:endParaRPr lang="it-IT" sz="3200" i="1" dirty="0" smtClean="0">
              <a:solidFill>
                <a:srgbClr val="000066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27584" y="404664"/>
            <a:ext cx="734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Semiconduttori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di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tipo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N e P</a:t>
            </a:r>
            <a:endParaRPr lang="it-IT" sz="3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Diodo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43608" y="1556792"/>
            <a:ext cx="7128792" cy="44644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Componente elettronico a due terminali (bipolo), la cui funzione ideale è quella di permettere il flusso di corrente elettrica solo in un verso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Presenta una bassa resistenza per tensioni applicate secondo una determinata polarità (polarizzazione diretta) ma elevata resistenza per tensioni applicate nel verso opposto 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</a:pPr>
            <a:endParaRPr lang="it-IT" sz="1400" dirty="0" smtClean="0">
              <a:solidFill>
                <a:srgbClr val="000066"/>
              </a:solidFill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3200" dirty="0" smtClean="0">
                <a:solidFill>
                  <a:srgbClr val="000066"/>
                </a:solidFill>
              </a:rPr>
              <a:t>Simbolo: </a:t>
            </a: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it-IT" sz="3200" b="1" dirty="0" smtClean="0">
              <a:solidFill>
                <a:srgbClr val="000066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8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Immagine 3" descr="DiodoSimbol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4941168"/>
            <a:ext cx="4837176" cy="9829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912</Words>
  <Application>Microsoft Office PowerPoint</Application>
  <PresentationFormat>Presentazione su schermo (4:3)</PresentationFormat>
  <Paragraphs>88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Diodo</vt:lpstr>
      <vt:lpstr>Diodo</vt:lpstr>
      <vt:lpstr>Diodo: curva i-V</vt:lpstr>
      <vt:lpstr>Diapositiva 12</vt:lpstr>
      <vt:lpstr>Diapositiva 13</vt:lpstr>
      <vt:lpstr>Diodo a semiconduttore</vt:lpstr>
      <vt:lpstr>Altri diodi</vt:lpstr>
      <vt:lpstr>Diodo Zener</vt:lpstr>
      <vt:lpstr>LED (Light Emitting Diode)</vt:lpstr>
      <vt:lpstr>LED (Light Emitting Diode)</vt:lpstr>
      <vt:lpstr>LED (Light Emitting Diode)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Antonio Dal Borgo</cp:lastModifiedBy>
  <cp:revision>70</cp:revision>
  <dcterms:created xsi:type="dcterms:W3CDTF">2019-02-04T21:49:04Z</dcterms:created>
  <dcterms:modified xsi:type="dcterms:W3CDTF">2021-10-28T13:18:21Z</dcterms:modified>
</cp:coreProperties>
</file>