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65" r:id="rId3"/>
    <p:sldId id="289" r:id="rId4"/>
    <p:sldId id="266" r:id="rId5"/>
    <p:sldId id="267" r:id="rId6"/>
    <p:sldId id="300" r:id="rId7"/>
    <p:sldId id="279" r:id="rId8"/>
    <p:sldId id="280" r:id="rId9"/>
    <p:sldId id="274" r:id="rId10"/>
    <p:sldId id="271" r:id="rId11"/>
    <p:sldId id="297" r:id="rId12"/>
    <p:sldId id="298" r:id="rId13"/>
    <p:sldId id="299" r:id="rId14"/>
    <p:sldId id="272" r:id="rId15"/>
    <p:sldId id="275" r:id="rId16"/>
    <p:sldId id="276" r:id="rId17"/>
    <p:sldId id="278" r:id="rId18"/>
    <p:sldId id="277" r:id="rId19"/>
    <p:sldId id="268" r:id="rId20"/>
    <p:sldId id="269" r:id="rId21"/>
    <p:sldId id="270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979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01B87-BD0B-4F12-A66C-D877653D83A8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85BE8-ABFF-4914-8DF7-B30086C85E7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18D83F-A933-41F2-BE2C-553A04538E0E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123728" y="2924944"/>
            <a:ext cx="51845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 dirty="0" smtClean="0">
                <a:solidFill>
                  <a:srgbClr val="333399"/>
                </a:solidFill>
                <a:latin typeface="Tahoma" pitchFamily="34" charset="0"/>
              </a:rPr>
              <a:t>Corso di base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71538" y="3929066"/>
            <a:ext cx="74888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</a:rPr>
              <a:t>Brevi cenni di elettronica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619672" y="1196752"/>
            <a:ext cx="612068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6600" b="1" dirty="0" smtClean="0">
                <a:solidFill>
                  <a:srgbClr val="333399"/>
                </a:solidFill>
                <a:latin typeface="Tahoma" pitchFamily="34" charset="0"/>
              </a:rPr>
              <a:t>ARDUINO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143108" y="5286388"/>
            <a:ext cx="47149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2400" dirty="0" smtClean="0">
                <a:solidFill>
                  <a:srgbClr val="333399"/>
                </a:solidFill>
              </a:rPr>
              <a:t>Antonio Dal Borgo – 2019-21 (R0.1)</a:t>
            </a:r>
            <a:endParaRPr lang="it-IT" sz="2400" dirty="0">
              <a:solidFill>
                <a:srgbClr val="3333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10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268760"/>
            <a:ext cx="7862887" cy="4968552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</a:pPr>
            <a:r>
              <a:rPr lang="it-IT" sz="2800" dirty="0" smtClean="0">
                <a:solidFill>
                  <a:srgbClr val="000066"/>
                </a:solidFill>
              </a:rPr>
              <a:t>Resistori: componenti (conduttori) dotati di una determinata resistenza elettrica</a:t>
            </a:r>
          </a:p>
          <a:p>
            <a:pPr>
              <a:lnSpc>
                <a:spcPct val="85000"/>
              </a:lnSpc>
            </a:pPr>
            <a:r>
              <a:rPr lang="it-IT" sz="2800" dirty="0" smtClean="0">
                <a:solidFill>
                  <a:srgbClr val="000066"/>
                </a:solidFill>
              </a:rPr>
              <a:t>Un conduttore attraversato da corrente “dissipa” calore: un resistore è progettato per dissipare una potenza massima</a:t>
            </a:r>
          </a:p>
          <a:p>
            <a:pPr>
              <a:lnSpc>
                <a:spcPct val="85000"/>
              </a:lnSpc>
            </a:pPr>
            <a:r>
              <a:rPr lang="it-IT" sz="2800" dirty="0" smtClean="0">
                <a:solidFill>
                  <a:srgbClr val="000066"/>
                </a:solidFill>
              </a:rPr>
              <a:t>Potenza = V · i = (R · i)  · i = R · i</a:t>
            </a:r>
            <a:r>
              <a:rPr lang="it-IT" sz="2800" baseline="30000" dirty="0" smtClean="0">
                <a:solidFill>
                  <a:srgbClr val="000066"/>
                </a:solidFill>
              </a:rPr>
              <a:t>2</a:t>
            </a:r>
            <a:r>
              <a:rPr lang="it-IT" sz="2800" dirty="0" smtClean="0">
                <a:solidFill>
                  <a:srgbClr val="000066"/>
                </a:solidFill>
              </a:rPr>
              <a:t> </a:t>
            </a:r>
          </a:p>
          <a:p>
            <a:pPr>
              <a:lnSpc>
                <a:spcPct val="85000"/>
              </a:lnSpc>
            </a:pPr>
            <a:r>
              <a:rPr lang="it-IT" sz="2800" dirty="0" smtClean="0">
                <a:solidFill>
                  <a:srgbClr val="000066"/>
                </a:solidFill>
              </a:rPr>
              <a:t>Valori che caratterizzano un resistore:</a:t>
            </a:r>
          </a:p>
          <a:p>
            <a:pPr lvl="1">
              <a:lnSpc>
                <a:spcPct val="85000"/>
              </a:lnSpc>
            </a:pPr>
            <a:r>
              <a:rPr lang="it-IT" sz="2400" dirty="0" smtClean="0">
                <a:solidFill>
                  <a:srgbClr val="000066"/>
                </a:solidFill>
              </a:rPr>
              <a:t>Resistenza</a:t>
            </a:r>
          </a:p>
          <a:p>
            <a:pPr lvl="1">
              <a:lnSpc>
                <a:spcPct val="85000"/>
              </a:lnSpc>
            </a:pPr>
            <a:r>
              <a:rPr lang="it-IT" sz="2400" dirty="0" smtClean="0">
                <a:solidFill>
                  <a:srgbClr val="000066"/>
                </a:solidFill>
              </a:rPr>
              <a:t>Tolleranza (scarto rispetto al valore nominale)</a:t>
            </a:r>
          </a:p>
          <a:p>
            <a:pPr lvl="1">
              <a:lnSpc>
                <a:spcPct val="85000"/>
              </a:lnSpc>
            </a:pPr>
            <a:r>
              <a:rPr lang="it-IT" sz="2400" dirty="0" smtClean="0">
                <a:solidFill>
                  <a:srgbClr val="000066"/>
                </a:solidFill>
              </a:rPr>
              <a:t>Potenza massima (che può dissipare)</a:t>
            </a:r>
          </a:p>
          <a:p>
            <a:pPr lvl="1">
              <a:lnSpc>
                <a:spcPct val="85000"/>
              </a:lnSpc>
            </a:pPr>
            <a:r>
              <a:rPr lang="it-IT" sz="2400" dirty="0" smtClean="0">
                <a:solidFill>
                  <a:srgbClr val="000066"/>
                </a:solidFill>
              </a:rPr>
              <a:t>Coefficiente di temperatura (opzionale)</a:t>
            </a:r>
          </a:p>
          <a:p>
            <a:pPr>
              <a:lnSpc>
                <a:spcPct val="85000"/>
              </a:lnSpc>
            </a:pPr>
            <a:r>
              <a:rPr lang="it-IT" sz="2800" dirty="0" smtClean="0">
                <a:solidFill>
                  <a:srgbClr val="000066"/>
                </a:solidFill>
              </a:rPr>
              <a:t>Simboli: 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Resistori</a:t>
            </a:r>
          </a:p>
        </p:txBody>
      </p:sp>
      <p:pic>
        <p:nvPicPr>
          <p:cNvPr id="6" name="Immagine 5" descr="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5661248"/>
            <a:ext cx="1988820" cy="530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862887" cy="1872208"/>
          </a:xfrm>
        </p:spPr>
        <p:txBody>
          <a:bodyPr>
            <a:noAutofit/>
          </a:bodyPr>
          <a:lstStyle/>
          <a:p>
            <a:pPr marL="0" indent="0">
              <a:lnSpc>
                <a:spcPct val="85000"/>
              </a:lnSpc>
              <a:buNone/>
            </a:pPr>
            <a:r>
              <a:rPr lang="it-IT" dirty="0" smtClean="0">
                <a:solidFill>
                  <a:srgbClr val="000066"/>
                </a:solidFill>
              </a:rPr>
              <a:t>I resistori (e altri componenti) possono essere collegati con topologie più o meno complesse: le due strutture di base sono il collegamento in </a:t>
            </a:r>
            <a:r>
              <a:rPr lang="it-IT" b="1" dirty="0" smtClean="0">
                <a:solidFill>
                  <a:srgbClr val="000066"/>
                </a:solidFill>
              </a:rPr>
              <a:t>serie</a:t>
            </a:r>
            <a:r>
              <a:rPr lang="it-IT" dirty="0" smtClean="0">
                <a:solidFill>
                  <a:srgbClr val="000066"/>
                </a:solidFill>
              </a:rPr>
              <a:t> e </a:t>
            </a:r>
            <a:r>
              <a:rPr lang="it-IT" b="1" dirty="0" smtClean="0">
                <a:solidFill>
                  <a:srgbClr val="000066"/>
                </a:solidFill>
              </a:rPr>
              <a:t>parallelo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Resistori in serie e parallelo</a:t>
            </a:r>
          </a:p>
        </p:txBody>
      </p:sp>
      <p:pic>
        <p:nvPicPr>
          <p:cNvPr id="7" name="Immagine 6" descr="serie-parallelo-resistor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3645024"/>
            <a:ext cx="6413500" cy="180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9" y="1268760"/>
            <a:ext cx="7200800" cy="4176464"/>
          </a:xfrm>
        </p:spPr>
        <p:txBody>
          <a:bodyPr>
            <a:noAutofit/>
          </a:bodyPr>
          <a:lstStyle/>
          <a:p>
            <a:pPr marL="361950" indent="-361950"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I resistori connessi in serie agiscono come un singolo resistore di resistenza equivalente </a:t>
            </a:r>
            <a:r>
              <a:rPr lang="it-IT" dirty="0" err="1" smtClean="0">
                <a:solidFill>
                  <a:srgbClr val="000066"/>
                </a:solidFill>
              </a:rPr>
              <a:t>R</a:t>
            </a:r>
            <a:r>
              <a:rPr lang="it-IT" baseline="-25000" dirty="0" err="1" smtClean="0">
                <a:solidFill>
                  <a:srgbClr val="000066"/>
                </a:solidFill>
              </a:rPr>
              <a:t>s</a:t>
            </a:r>
            <a:r>
              <a:rPr lang="it-IT" dirty="0" smtClean="0">
                <a:solidFill>
                  <a:srgbClr val="000066"/>
                </a:solidFill>
              </a:rPr>
              <a:t> uguale alla somma delle resistenze</a:t>
            </a:r>
          </a:p>
          <a:p>
            <a:pPr marL="361950" indent="-361950"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Nel collegamento in serie tutti i resistori sono attraversati dalla stessa intensità di corrente</a:t>
            </a:r>
          </a:p>
          <a:p>
            <a:pPr marL="0" indent="0">
              <a:lnSpc>
                <a:spcPct val="85000"/>
              </a:lnSpc>
              <a:buNone/>
            </a:pPr>
            <a:endParaRPr lang="it-IT" sz="1600" dirty="0" smtClean="0">
              <a:solidFill>
                <a:srgbClr val="000066"/>
              </a:solidFill>
            </a:endParaRPr>
          </a:p>
          <a:p>
            <a:pPr algn="ctr">
              <a:lnSpc>
                <a:spcPct val="85000"/>
              </a:lnSpc>
              <a:buNone/>
            </a:pPr>
            <a:r>
              <a:rPr lang="it-IT" dirty="0" err="1" smtClean="0">
                <a:solidFill>
                  <a:srgbClr val="000066"/>
                </a:solidFill>
              </a:rPr>
              <a:t>R</a:t>
            </a:r>
            <a:r>
              <a:rPr lang="it-IT" baseline="-25000" dirty="0" err="1" smtClean="0">
                <a:solidFill>
                  <a:srgbClr val="000066"/>
                </a:solidFill>
              </a:rPr>
              <a:t>s</a:t>
            </a:r>
            <a:r>
              <a:rPr lang="it-IT" dirty="0" smtClean="0">
                <a:solidFill>
                  <a:srgbClr val="000066"/>
                </a:solidFill>
              </a:rPr>
              <a:t> = R</a:t>
            </a:r>
            <a:r>
              <a:rPr lang="it-IT" baseline="-25000" dirty="0" smtClean="0">
                <a:solidFill>
                  <a:srgbClr val="000066"/>
                </a:solidFill>
              </a:rPr>
              <a:t>1</a:t>
            </a:r>
            <a:r>
              <a:rPr lang="it-IT" dirty="0" smtClean="0">
                <a:solidFill>
                  <a:srgbClr val="000066"/>
                </a:solidFill>
              </a:rPr>
              <a:t> + R</a:t>
            </a:r>
            <a:r>
              <a:rPr lang="it-IT" baseline="-25000" dirty="0" smtClean="0">
                <a:solidFill>
                  <a:srgbClr val="000066"/>
                </a:solidFill>
              </a:rPr>
              <a:t>2</a:t>
            </a:r>
            <a:r>
              <a:rPr lang="it-IT" dirty="0" smtClean="0">
                <a:solidFill>
                  <a:srgbClr val="000066"/>
                </a:solidFill>
              </a:rPr>
              <a:t> + R</a:t>
            </a:r>
            <a:r>
              <a:rPr lang="it-IT" baseline="-25000" dirty="0" smtClean="0">
                <a:solidFill>
                  <a:srgbClr val="000066"/>
                </a:solidFill>
              </a:rPr>
              <a:t>3</a:t>
            </a:r>
            <a:r>
              <a:rPr lang="it-IT" dirty="0" smtClean="0">
                <a:solidFill>
                  <a:srgbClr val="000066"/>
                </a:solidFill>
              </a:rPr>
              <a:t> + R</a:t>
            </a:r>
            <a:r>
              <a:rPr lang="it-IT" baseline="-25000" dirty="0" smtClean="0">
                <a:solidFill>
                  <a:srgbClr val="000066"/>
                </a:solidFill>
              </a:rPr>
              <a:t>4</a:t>
            </a:r>
            <a:r>
              <a:rPr lang="it-IT" dirty="0" smtClean="0">
                <a:solidFill>
                  <a:srgbClr val="000066"/>
                </a:solidFill>
              </a:rPr>
              <a:t> + ...</a:t>
            </a:r>
          </a:p>
          <a:p>
            <a:pPr>
              <a:lnSpc>
                <a:spcPct val="85000"/>
              </a:lnSpc>
              <a:buNone/>
            </a:pPr>
            <a:endParaRPr lang="it-IT" sz="2800" dirty="0" smtClean="0">
              <a:solidFill>
                <a:srgbClr val="000066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Resistori in serie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13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9" y="1268760"/>
            <a:ext cx="7200800" cy="4968552"/>
          </a:xfrm>
        </p:spPr>
        <p:txBody>
          <a:bodyPr>
            <a:noAutofit/>
          </a:bodyPr>
          <a:lstStyle/>
          <a:p>
            <a:pPr marL="271463" indent="-271463">
              <a:lnSpc>
                <a:spcPct val="85000"/>
              </a:lnSpc>
            </a:pPr>
            <a:r>
              <a:rPr lang="it-IT" sz="3000" dirty="0" smtClean="0">
                <a:solidFill>
                  <a:srgbClr val="000066"/>
                </a:solidFill>
              </a:rPr>
              <a:t>I resistori connessi in parallelo agiscono come un singolo resistore di resistenza equivalente </a:t>
            </a:r>
            <a:r>
              <a:rPr lang="it-IT" sz="3000" b="1" dirty="0" err="1" smtClean="0">
                <a:solidFill>
                  <a:srgbClr val="000066"/>
                </a:solidFill>
              </a:rPr>
              <a:t>R</a:t>
            </a:r>
            <a:r>
              <a:rPr lang="it-IT" sz="3000" b="1" baseline="-25000" dirty="0" err="1" smtClean="0">
                <a:solidFill>
                  <a:srgbClr val="000066"/>
                </a:solidFill>
              </a:rPr>
              <a:t>p</a:t>
            </a:r>
            <a:r>
              <a:rPr lang="it-IT" sz="3000" dirty="0" smtClean="0">
                <a:solidFill>
                  <a:srgbClr val="000066"/>
                </a:solidFill>
              </a:rPr>
              <a:t>, uguale al  reciproco della somma dei reciproci dei valori delle singole  resistenze (somma delle conduttanze)</a:t>
            </a:r>
          </a:p>
          <a:p>
            <a:pPr marL="0" indent="0">
              <a:lnSpc>
                <a:spcPct val="85000"/>
              </a:lnSpc>
              <a:buNone/>
            </a:pPr>
            <a:endParaRPr lang="it-IT" sz="1600" dirty="0" smtClean="0">
              <a:solidFill>
                <a:srgbClr val="000066"/>
              </a:solidFill>
            </a:endParaRPr>
          </a:p>
          <a:p>
            <a:pPr algn="ctr">
              <a:lnSpc>
                <a:spcPct val="85000"/>
              </a:lnSpc>
              <a:buNone/>
            </a:pPr>
            <a:r>
              <a:rPr lang="it-IT" b="1" dirty="0" smtClean="0">
                <a:solidFill>
                  <a:srgbClr val="000066"/>
                </a:solidFill>
              </a:rPr>
              <a:t>1/</a:t>
            </a:r>
            <a:r>
              <a:rPr lang="it-IT" b="1" dirty="0" err="1" smtClean="0">
                <a:solidFill>
                  <a:srgbClr val="000066"/>
                </a:solidFill>
              </a:rPr>
              <a:t>R</a:t>
            </a:r>
            <a:r>
              <a:rPr lang="it-IT" b="1" baseline="-25000" dirty="0" err="1" smtClean="0">
                <a:solidFill>
                  <a:srgbClr val="000066"/>
                </a:solidFill>
              </a:rPr>
              <a:t>p</a:t>
            </a:r>
            <a:r>
              <a:rPr lang="it-IT" b="1" dirty="0" smtClean="0">
                <a:solidFill>
                  <a:srgbClr val="000066"/>
                </a:solidFill>
              </a:rPr>
              <a:t> = 1/R</a:t>
            </a:r>
            <a:r>
              <a:rPr lang="it-IT" b="1" baseline="-25000" dirty="0" smtClean="0">
                <a:solidFill>
                  <a:srgbClr val="000066"/>
                </a:solidFill>
              </a:rPr>
              <a:t>1</a:t>
            </a:r>
            <a:r>
              <a:rPr lang="it-IT" b="1" dirty="0" smtClean="0">
                <a:solidFill>
                  <a:srgbClr val="000066"/>
                </a:solidFill>
              </a:rPr>
              <a:t> + 1/R</a:t>
            </a:r>
            <a:r>
              <a:rPr lang="it-IT" b="1" baseline="-25000" dirty="0" smtClean="0">
                <a:solidFill>
                  <a:srgbClr val="000066"/>
                </a:solidFill>
              </a:rPr>
              <a:t>2</a:t>
            </a:r>
            <a:r>
              <a:rPr lang="it-IT" b="1" dirty="0" smtClean="0">
                <a:solidFill>
                  <a:srgbClr val="000066"/>
                </a:solidFill>
              </a:rPr>
              <a:t> + 1/R</a:t>
            </a:r>
            <a:r>
              <a:rPr lang="it-IT" b="1" baseline="-25000" dirty="0" smtClean="0">
                <a:solidFill>
                  <a:srgbClr val="000066"/>
                </a:solidFill>
              </a:rPr>
              <a:t>3</a:t>
            </a:r>
            <a:r>
              <a:rPr lang="it-IT" b="1" dirty="0" smtClean="0">
                <a:solidFill>
                  <a:srgbClr val="000066"/>
                </a:solidFill>
              </a:rPr>
              <a:t> + 1/R</a:t>
            </a:r>
            <a:r>
              <a:rPr lang="it-IT" b="1" baseline="-25000" dirty="0" smtClean="0">
                <a:solidFill>
                  <a:srgbClr val="000066"/>
                </a:solidFill>
              </a:rPr>
              <a:t>4</a:t>
            </a:r>
            <a:r>
              <a:rPr lang="it-IT" b="1" dirty="0" smtClean="0">
                <a:solidFill>
                  <a:srgbClr val="000066"/>
                </a:solidFill>
              </a:rPr>
              <a:t> + ...</a:t>
            </a:r>
          </a:p>
          <a:p>
            <a:pPr marL="90488" indent="-90488">
              <a:lnSpc>
                <a:spcPct val="85000"/>
              </a:lnSpc>
              <a:buNone/>
            </a:pPr>
            <a:endParaRPr lang="it-IT" sz="1600" dirty="0" smtClean="0">
              <a:solidFill>
                <a:srgbClr val="000066"/>
              </a:solidFill>
            </a:endParaRPr>
          </a:p>
          <a:p>
            <a:pPr marL="361950" indent="-361950">
              <a:lnSpc>
                <a:spcPct val="85000"/>
              </a:lnSpc>
            </a:pPr>
            <a:r>
              <a:rPr lang="it-IT" sz="3000" dirty="0" smtClean="0">
                <a:solidFill>
                  <a:srgbClr val="000066"/>
                </a:solidFill>
              </a:rPr>
              <a:t>Per due resistori in parallelo la resistenza equivalente diventa</a:t>
            </a:r>
          </a:p>
          <a:p>
            <a:pPr algn="ctr">
              <a:lnSpc>
                <a:spcPct val="85000"/>
              </a:lnSpc>
              <a:buNone/>
            </a:pPr>
            <a:r>
              <a:rPr lang="it-IT" b="1" dirty="0" err="1" smtClean="0">
                <a:solidFill>
                  <a:srgbClr val="000066"/>
                </a:solidFill>
              </a:rPr>
              <a:t>R</a:t>
            </a:r>
            <a:r>
              <a:rPr lang="it-IT" b="1" baseline="-25000" dirty="0" err="1" smtClean="0">
                <a:solidFill>
                  <a:srgbClr val="000066"/>
                </a:solidFill>
              </a:rPr>
              <a:t>p</a:t>
            </a:r>
            <a:r>
              <a:rPr lang="it-IT" b="1" dirty="0" smtClean="0">
                <a:solidFill>
                  <a:srgbClr val="000066"/>
                </a:solidFill>
              </a:rPr>
              <a:t> = (R</a:t>
            </a:r>
            <a:r>
              <a:rPr lang="it-IT" b="1" baseline="-25000" dirty="0" smtClean="0">
                <a:solidFill>
                  <a:srgbClr val="000066"/>
                </a:solidFill>
              </a:rPr>
              <a:t>1</a:t>
            </a:r>
            <a:r>
              <a:rPr lang="it-IT" b="1" dirty="0" smtClean="0">
                <a:solidFill>
                  <a:srgbClr val="000066"/>
                </a:solidFill>
              </a:rPr>
              <a:t> · R</a:t>
            </a:r>
            <a:r>
              <a:rPr lang="it-IT" b="1" baseline="-25000" dirty="0" smtClean="0">
                <a:solidFill>
                  <a:srgbClr val="000066"/>
                </a:solidFill>
              </a:rPr>
              <a:t>2</a:t>
            </a:r>
            <a:r>
              <a:rPr lang="it-IT" b="1" dirty="0" smtClean="0">
                <a:solidFill>
                  <a:srgbClr val="000066"/>
                </a:solidFill>
              </a:rPr>
              <a:t>) / (R</a:t>
            </a:r>
            <a:r>
              <a:rPr lang="it-IT" b="1" baseline="-25000" dirty="0" smtClean="0">
                <a:solidFill>
                  <a:srgbClr val="000066"/>
                </a:solidFill>
              </a:rPr>
              <a:t>1</a:t>
            </a:r>
            <a:r>
              <a:rPr lang="it-IT" b="1" dirty="0" smtClean="0">
                <a:solidFill>
                  <a:srgbClr val="000066"/>
                </a:solidFill>
              </a:rPr>
              <a:t> + R</a:t>
            </a:r>
            <a:r>
              <a:rPr lang="it-IT" b="1" baseline="-25000" dirty="0" smtClean="0">
                <a:solidFill>
                  <a:srgbClr val="000066"/>
                </a:solidFill>
              </a:rPr>
              <a:t>2</a:t>
            </a:r>
            <a:r>
              <a:rPr lang="it-IT" b="1" dirty="0" smtClean="0">
                <a:solidFill>
                  <a:srgbClr val="000066"/>
                </a:solidFill>
              </a:rPr>
              <a:t>)</a:t>
            </a:r>
            <a:endParaRPr lang="it-IT" dirty="0" smtClean="0">
              <a:solidFill>
                <a:srgbClr val="000066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Resistori in parallelo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14</a:t>
            </a:fld>
            <a:endParaRPr lang="en-GB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Resistori: codici colore</a:t>
            </a:r>
          </a:p>
        </p:txBody>
      </p:sp>
      <p:pic>
        <p:nvPicPr>
          <p:cNvPr id="7" name="Segnaposto contenuto 6" descr="codici-colore-resistenz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052736"/>
            <a:ext cx="5893296" cy="55092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15</a:t>
            </a:fld>
            <a:endParaRPr lang="en-GB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Resistori: valori commerciali</a:t>
            </a:r>
          </a:p>
        </p:txBody>
      </p:sp>
      <p:pic>
        <p:nvPicPr>
          <p:cNvPr id="7" name="Segnaposto contenuto 6" descr="codici-colore-resistenz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124744"/>
            <a:ext cx="6000750" cy="5000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16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268760"/>
            <a:ext cx="7776864" cy="4824536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Resistore con cursore mobile per ottenere resistenze variabili: converte un movimento rotativo o lineare in un cambiamento di resistenza (reostato, trimmer resistivo)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Variazioni: lineare, logaritmica, antilogaritmica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Diversi tipi: a strato di carbone, a filo, doppi (per impianti stereo), </a:t>
            </a:r>
            <a:r>
              <a:rPr lang="it-IT" dirty="0" err="1" smtClean="0">
                <a:solidFill>
                  <a:srgbClr val="000066"/>
                </a:solidFill>
              </a:rPr>
              <a:t>multigiro</a:t>
            </a:r>
            <a:r>
              <a:rPr lang="it-IT" dirty="0" smtClean="0">
                <a:solidFill>
                  <a:srgbClr val="000066"/>
                </a:solidFill>
              </a:rPr>
              <a:t>, con interruttore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Simboli: 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Potenziometro</a:t>
            </a:r>
          </a:p>
        </p:txBody>
      </p:sp>
      <p:pic>
        <p:nvPicPr>
          <p:cNvPr id="10" name="Immagine 9" descr="potentiometer-symbol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5229200"/>
            <a:ext cx="1120930" cy="7617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17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5656" y="1340768"/>
            <a:ext cx="6120680" cy="2088232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buNone/>
            </a:pPr>
            <a:r>
              <a:rPr lang="it-IT" sz="3600" dirty="0" smtClean="0">
                <a:solidFill>
                  <a:srgbClr val="000066"/>
                </a:solidFill>
              </a:rPr>
              <a:t>Tensioni ai capi di R</a:t>
            </a:r>
            <a:r>
              <a:rPr lang="it-IT" sz="3600" baseline="-25000" dirty="0" smtClean="0">
                <a:solidFill>
                  <a:srgbClr val="000066"/>
                </a:solidFill>
              </a:rPr>
              <a:t>1</a:t>
            </a:r>
            <a:r>
              <a:rPr lang="it-IT" sz="3600" dirty="0" smtClean="0">
                <a:solidFill>
                  <a:srgbClr val="000066"/>
                </a:solidFill>
              </a:rPr>
              <a:t> e R</a:t>
            </a:r>
            <a:r>
              <a:rPr lang="it-IT" sz="3600" baseline="-25000" dirty="0" smtClean="0">
                <a:solidFill>
                  <a:srgbClr val="000066"/>
                </a:solidFill>
              </a:rPr>
              <a:t>2</a:t>
            </a:r>
            <a:r>
              <a:rPr lang="it-IT" sz="3600" dirty="0" smtClean="0">
                <a:solidFill>
                  <a:srgbClr val="000066"/>
                </a:solidFill>
              </a:rPr>
              <a:t>:</a:t>
            </a:r>
          </a:p>
          <a:p>
            <a:pPr lvl="1">
              <a:lnSpc>
                <a:spcPct val="85000"/>
              </a:lnSpc>
              <a:buNone/>
            </a:pPr>
            <a:r>
              <a:rPr lang="it-IT" sz="3600" dirty="0" smtClean="0">
                <a:solidFill>
                  <a:srgbClr val="000066"/>
                </a:solidFill>
              </a:rPr>
              <a:t>V</a:t>
            </a:r>
            <a:r>
              <a:rPr lang="it-IT" sz="3600" baseline="-25000" dirty="0" smtClean="0">
                <a:solidFill>
                  <a:srgbClr val="000066"/>
                </a:solidFill>
              </a:rPr>
              <a:t>1</a:t>
            </a:r>
            <a:r>
              <a:rPr lang="it-IT" sz="3600" dirty="0" smtClean="0">
                <a:solidFill>
                  <a:srgbClr val="000066"/>
                </a:solidFill>
              </a:rPr>
              <a:t> = R</a:t>
            </a:r>
            <a:r>
              <a:rPr lang="it-IT" sz="3600" baseline="-25000" dirty="0" smtClean="0">
                <a:solidFill>
                  <a:srgbClr val="000066"/>
                </a:solidFill>
              </a:rPr>
              <a:t>1</a:t>
            </a:r>
            <a:r>
              <a:rPr lang="it-IT" sz="3600" dirty="0" smtClean="0">
                <a:solidFill>
                  <a:srgbClr val="000066"/>
                </a:solidFill>
              </a:rPr>
              <a:t> · i = R</a:t>
            </a:r>
            <a:r>
              <a:rPr lang="it-IT" sz="3600" baseline="-25000" dirty="0" smtClean="0">
                <a:solidFill>
                  <a:srgbClr val="000066"/>
                </a:solidFill>
              </a:rPr>
              <a:t>1</a:t>
            </a:r>
            <a:r>
              <a:rPr lang="it-IT" sz="3600" dirty="0" smtClean="0">
                <a:solidFill>
                  <a:srgbClr val="000066"/>
                </a:solidFill>
              </a:rPr>
              <a:t> · </a:t>
            </a:r>
            <a:r>
              <a:rPr lang="it-IT" sz="3600" dirty="0" err="1" smtClean="0">
                <a:solidFill>
                  <a:srgbClr val="000066"/>
                </a:solidFill>
              </a:rPr>
              <a:t>V</a:t>
            </a:r>
            <a:r>
              <a:rPr lang="it-IT" sz="3600" baseline="-25000" dirty="0" err="1" smtClean="0">
                <a:solidFill>
                  <a:srgbClr val="000066"/>
                </a:solidFill>
              </a:rPr>
              <a:t>s</a:t>
            </a:r>
            <a:r>
              <a:rPr lang="it-IT" sz="3600" dirty="0" smtClean="0">
                <a:solidFill>
                  <a:srgbClr val="000066"/>
                </a:solidFill>
              </a:rPr>
              <a:t> / (R</a:t>
            </a:r>
            <a:r>
              <a:rPr lang="it-IT" sz="3600" baseline="-25000" dirty="0" smtClean="0">
                <a:solidFill>
                  <a:srgbClr val="000066"/>
                </a:solidFill>
              </a:rPr>
              <a:t>1</a:t>
            </a:r>
            <a:r>
              <a:rPr lang="it-IT" sz="3600" dirty="0" smtClean="0">
                <a:solidFill>
                  <a:srgbClr val="000066"/>
                </a:solidFill>
              </a:rPr>
              <a:t> + R</a:t>
            </a:r>
            <a:r>
              <a:rPr lang="it-IT" sz="3600" baseline="-25000" dirty="0" smtClean="0">
                <a:solidFill>
                  <a:srgbClr val="000066"/>
                </a:solidFill>
              </a:rPr>
              <a:t>2</a:t>
            </a:r>
            <a:r>
              <a:rPr lang="it-IT" sz="3600" dirty="0" smtClean="0">
                <a:solidFill>
                  <a:srgbClr val="000066"/>
                </a:solidFill>
              </a:rPr>
              <a:t>)</a:t>
            </a:r>
          </a:p>
          <a:p>
            <a:pPr lvl="1">
              <a:lnSpc>
                <a:spcPct val="85000"/>
              </a:lnSpc>
              <a:buNone/>
            </a:pPr>
            <a:r>
              <a:rPr lang="it-IT" sz="3600" dirty="0" smtClean="0">
                <a:solidFill>
                  <a:srgbClr val="000066"/>
                </a:solidFill>
              </a:rPr>
              <a:t>V</a:t>
            </a:r>
            <a:r>
              <a:rPr lang="it-IT" sz="3600" baseline="-25000" dirty="0" smtClean="0">
                <a:solidFill>
                  <a:srgbClr val="000066"/>
                </a:solidFill>
              </a:rPr>
              <a:t>2</a:t>
            </a:r>
            <a:r>
              <a:rPr lang="it-IT" sz="3600" dirty="0" smtClean="0">
                <a:solidFill>
                  <a:srgbClr val="000066"/>
                </a:solidFill>
              </a:rPr>
              <a:t> = R</a:t>
            </a:r>
            <a:r>
              <a:rPr lang="it-IT" sz="3600" baseline="-25000" dirty="0" smtClean="0">
                <a:solidFill>
                  <a:srgbClr val="000066"/>
                </a:solidFill>
              </a:rPr>
              <a:t>2</a:t>
            </a:r>
            <a:r>
              <a:rPr lang="it-IT" sz="3600" dirty="0" smtClean="0">
                <a:solidFill>
                  <a:srgbClr val="000066"/>
                </a:solidFill>
              </a:rPr>
              <a:t> · i = R</a:t>
            </a:r>
            <a:r>
              <a:rPr lang="it-IT" sz="3600" baseline="-25000" dirty="0" smtClean="0">
                <a:solidFill>
                  <a:srgbClr val="000066"/>
                </a:solidFill>
              </a:rPr>
              <a:t>2</a:t>
            </a:r>
            <a:r>
              <a:rPr lang="it-IT" sz="3600" dirty="0" smtClean="0">
                <a:solidFill>
                  <a:srgbClr val="000066"/>
                </a:solidFill>
              </a:rPr>
              <a:t> · </a:t>
            </a:r>
            <a:r>
              <a:rPr lang="it-IT" sz="3600" dirty="0" err="1" smtClean="0">
                <a:solidFill>
                  <a:srgbClr val="000066"/>
                </a:solidFill>
              </a:rPr>
              <a:t>V</a:t>
            </a:r>
            <a:r>
              <a:rPr lang="it-IT" sz="3600" baseline="-25000" dirty="0" err="1" smtClean="0">
                <a:solidFill>
                  <a:srgbClr val="000066"/>
                </a:solidFill>
              </a:rPr>
              <a:t>s</a:t>
            </a:r>
            <a:r>
              <a:rPr lang="it-IT" sz="3600" dirty="0" smtClean="0">
                <a:solidFill>
                  <a:srgbClr val="000066"/>
                </a:solidFill>
              </a:rPr>
              <a:t> / (R</a:t>
            </a:r>
            <a:r>
              <a:rPr lang="it-IT" sz="3600" baseline="-25000" dirty="0" smtClean="0">
                <a:solidFill>
                  <a:srgbClr val="000066"/>
                </a:solidFill>
              </a:rPr>
              <a:t>1</a:t>
            </a:r>
            <a:r>
              <a:rPr lang="it-IT" sz="3600" dirty="0" smtClean="0">
                <a:solidFill>
                  <a:srgbClr val="000066"/>
                </a:solidFill>
              </a:rPr>
              <a:t> + R</a:t>
            </a:r>
            <a:r>
              <a:rPr lang="it-IT" sz="3600" baseline="-25000" dirty="0" smtClean="0">
                <a:solidFill>
                  <a:srgbClr val="000066"/>
                </a:solidFill>
              </a:rPr>
              <a:t>2</a:t>
            </a:r>
            <a:r>
              <a:rPr lang="it-IT" sz="3600" dirty="0" smtClean="0">
                <a:solidFill>
                  <a:srgbClr val="000066"/>
                </a:solidFill>
              </a:rPr>
              <a:t>)</a:t>
            </a:r>
          </a:p>
          <a:p>
            <a:pPr>
              <a:lnSpc>
                <a:spcPct val="85000"/>
              </a:lnSpc>
              <a:buNone/>
            </a:pPr>
            <a:endParaRPr lang="it-IT" sz="2800" dirty="0" smtClean="0">
              <a:solidFill>
                <a:srgbClr val="000066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Potenziometro</a:t>
            </a:r>
          </a:p>
        </p:txBody>
      </p:sp>
      <p:pic>
        <p:nvPicPr>
          <p:cNvPr id="9" name="Immagine 8" descr="potenz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4221088"/>
            <a:ext cx="1270000" cy="1644650"/>
          </a:xfrm>
          <a:prstGeom prst="rect">
            <a:avLst/>
          </a:prstGeom>
        </p:spPr>
      </p:pic>
      <p:pic>
        <p:nvPicPr>
          <p:cNvPr id="12" name="Immagine 11" descr="Pot-partito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3789040"/>
            <a:ext cx="4345715" cy="21985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Tipi di potenziometro</a:t>
            </a:r>
          </a:p>
        </p:txBody>
      </p:sp>
      <p:pic>
        <p:nvPicPr>
          <p:cNvPr id="6" name="Immagine 5" descr="potenziometr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1484784"/>
            <a:ext cx="2466975" cy="1847850"/>
          </a:xfrm>
          <a:prstGeom prst="rect">
            <a:avLst/>
          </a:prstGeom>
        </p:spPr>
      </p:pic>
      <p:pic>
        <p:nvPicPr>
          <p:cNvPr id="9" name="Immagine 8" descr="potenziometro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1124744"/>
            <a:ext cx="1914525" cy="2276475"/>
          </a:xfrm>
          <a:prstGeom prst="rect">
            <a:avLst/>
          </a:prstGeom>
        </p:spPr>
      </p:pic>
      <p:pic>
        <p:nvPicPr>
          <p:cNvPr id="10" name="Immagine 9" descr="potli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3429000"/>
            <a:ext cx="3024336" cy="2194560"/>
          </a:xfrm>
          <a:prstGeom prst="rect">
            <a:avLst/>
          </a:prstGeom>
        </p:spPr>
      </p:pic>
      <p:pic>
        <p:nvPicPr>
          <p:cNvPr id="13" name="Immagine 12" descr="trimm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43608" y="3717032"/>
            <a:ext cx="2178050" cy="1872208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5652120" y="580526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Potenziometro lineare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043608" y="5733256"/>
            <a:ext cx="1912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Trimmer resistivo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19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5" y="1340768"/>
            <a:ext cx="7488832" cy="288032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it-IT" sz="3000" b="1" dirty="0" smtClean="0">
                <a:solidFill>
                  <a:srgbClr val="000066"/>
                </a:solidFill>
              </a:rPr>
              <a:t>Analogico</a:t>
            </a:r>
            <a:r>
              <a:rPr lang="it-IT" sz="3000" dirty="0" smtClean="0">
                <a:solidFill>
                  <a:srgbClr val="000066"/>
                </a:solidFill>
              </a:rPr>
              <a:t>: un segnale che può variare in modo continuo</a:t>
            </a:r>
          </a:p>
          <a:p>
            <a:pPr eaLnBrk="1" hangingPunct="1">
              <a:lnSpc>
                <a:spcPct val="85000"/>
              </a:lnSpc>
            </a:pPr>
            <a:r>
              <a:rPr lang="it-IT" sz="3000" b="1" dirty="0" smtClean="0">
                <a:solidFill>
                  <a:srgbClr val="000066"/>
                </a:solidFill>
              </a:rPr>
              <a:t>Digitale</a:t>
            </a:r>
            <a:r>
              <a:rPr lang="it-IT" sz="3000" dirty="0" smtClean="0">
                <a:solidFill>
                  <a:srgbClr val="000066"/>
                </a:solidFill>
              </a:rPr>
              <a:t>: un segnale che può assumere solo due stati generalmente indicati con le cifre </a:t>
            </a:r>
            <a:r>
              <a:rPr lang="it-IT" sz="3000" b="1" dirty="0" smtClean="0">
                <a:solidFill>
                  <a:srgbClr val="000066"/>
                </a:solidFill>
              </a:rPr>
              <a:t>0</a:t>
            </a:r>
            <a:r>
              <a:rPr lang="it-IT" sz="3000" dirty="0" smtClean="0">
                <a:solidFill>
                  <a:srgbClr val="000066"/>
                </a:solidFill>
              </a:rPr>
              <a:t> e </a:t>
            </a:r>
            <a:r>
              <a:rPr lang="it-IT" sz="3000" b="1" dirty="0" smtClean="0">
                <a:solidFill>
                  <a:srgbClr val="000066"/>
                </a:solidFill>
              </a:rPr>
              <a:t>1</a:t>
            </a:r>
            <a:r>
              <a:rPr lang="it-IT" sz="3000" dirty="0" smtClean="0">
                <a:solidFill>
                  <a:srgbClr val="000066"/>
                </a:solidFill>
              </a:rPr>
              <a:t>, oppure livelli </a:t>
            </a:r>
            <a:r>
              <a:rPr lang="it-IT" sz="3000" b="1" dirty="0" smtClean="0">
                <a:solidFill>
                  <a:srgbClr val="000066"/>
                </a:solidFill>
              </a:rPr>
              <a:t>Alto</a:t>
            </a:r>
            <a:r>
              <a:rPr lang="it-IT" sz="3000" dirty="0" smtClean="0">
                <a:solidFill>
                  <a:srgbClr val="000066"/>
                </a:solidFill>
              </a:rPr>
              <a:t> (High) e </a:t>
            </a:r>
            <a:r>
              <a:rPr lang="it-IT" sz="3000" b="1" dirty="0" smtClean="0">
                <a:solidFill>
                  <a:srgbClr val="000066"/>
                </a:solidFill>
              </a:rPr>
              <a:t>Basso</a:t>
            </a:r>
            <a:r>
              <a:rPr lang="it-IT" sz="3000" dirty="0" smtClean="0">
                <a:solidFill>
                  <a:srgbClr val="000066"/>
                </a:solidFill>
              </a:rPr>
              <a:t> (Low)</a:t>
            </a:r>
          </a:p>
        </p:txBody>
      </p:sp>
      <p:pic>
        <p:nvPicPr>
          <p:cNvPr id="6" name="Immagine 5" descr="AnalogDigit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4365104"/>
            <a:ext cx="6299200" cy="2032000"/>
          </a:xfrm>
          <a:prstGeom prst="rect">
            <a:avLst/>
          </a:prstGeom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55576" y="332656"/>
            <a:ext cx="734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Segnali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Analogici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e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Digitali</a:t>
            </a:r>
            <a:endParaRPr lang="it-IT" sz="3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340768"/>
            <a:ext cx="7862887" cy="4392488"/>
          </a:xfrm>
        </p:spPr>
        <p:txBody>
          <a:bodyPr>
            <a:normAutofit/>
          </a:bodyPr>
          <a:lstStyle/>
          <a:p>
            <a:pPr indent="0" eaLnBrk="1" hangingPunct="1">
              <a:lnSpc>
                <a:spcPct val="85000"/>
              </a:lnSpc>
              <a:buNone/>
            </a:pPr>
            <a:r>
              <a:rPr lang="it-IT" sz="3000" dirty="0" smtClean="0">
                <a:solidFill>
                  <a:srgbClr val="000066"/>
                </a:solidFill>
              </a:rPr>
              <a:t>Dovendo utilizzare circuiti elettrici e dispositivi elettronici è importante fornire qualche informazione di base. Iniziamo con il significato di alcuni termini e leggi fondamentali.</a:t>
            </a:r>
          </a:p>
          <a:p>
            <a:pPr lvl="1" eaLnBrk="1" hangingPunct="1">
              <a:lnSpc>
                <a:spcPct val="85000"/>
              </a:lnSpc>
            </a:pPr>
            <a:r>
              <a:rPr lang="it-IT" sz="3000" dirty="0" smtClean="0">
                <a:solidFill>
                  <a:srgbClr val="000066"/>
                </a:solidFill>
              </a:rPr>
              <a:t>Conduttori e semiconduttori</a:t>
            </a:r>
          </a:p>
          <a:p>
            <a:pPr lvl="1" eaLnBrk="1" hangingPunct="1">
              <a:lnSpc>
                <a:spcPct val="85000"/>
              </a:lnSpc>
            </a:pPr>
            <a:r>
              <a:rPr lang="it-IT" sz="3000" dirty="0" smtClean="0">
                <a:solidFill>
                  <a:srgbClr val="000066"/>
                </a:solidFill>
              </a:rPr>
              <a:t>Circuito elettrico</a:t>
            </a:r>
          </a:p>
          <a:p>
            <a:pPr lvl="1" eaLnBrk="1" hangingPunct="1">
              <a:lnSpc>
                <a:spcPct val="85000"/>
              </a:lnSpc>
            </a:pPr>
            <a:r>
              <a:rPr lang="it-IT" sz="3000" dirty="0" smtClean="0">
                <a:solidFill>
                  <a:srgbClr val="000066"/>
                </a:solidFill>
              </a:rPr>
              <a:t>Differenza di potenziale</a:t>
            </a:r>
          </a:p>
          <a:p>
            <a:pPr lvl="1" eaLnBrk="1" hangingPunct="1">
              <a:lnSpc>
                <a:spcPct val="85000"/>
              </a:lnSpc>
            </a:pPr>
            <a:r>
              <a:rPr lang="it-IT" sz="3000" dirty="0" smtClean="0">
                <a:solidFill>
                  <a:srgbClr val="000066"/>
                </a:solidFill>
              </a:rPr>
              <a:t>Intensità di corrente</a:t>
            </a:r>
          </a:p>
          <a:p>
            <a:pPr lvl="1" eaLnBrk="1" hangingPunct="1">
              <a:lnSpc>
                <a:spcPct val="85000"/>
              </a:lnSpc>
            </a:pPr>
            <a:r>
              <a:rPr lang="it-IT" sz="3000" dirty="0" smtClean="0">
                <a:solidFill>
                  <a:srgbClr val="000066"/>
                </a:solidFill>
              </a:rPr>
              <a:t>Resistenza elettrica e legge di Ohm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27584" y="404664"/>
            <a:ext cx="734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Introduzione</a:t>
            </a:r>
            <a:endParaRPr lang="it-IT" sz="3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20</a:t>
            </a:fld>
            <a:endParaRPr lang="en-GB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488311" cy="657225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Circuiti digitali: livelli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412776"/>
            <a:ext cx="7560839" cy="4608512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it-IT" sz="3000" dirty="0" smtClean="0">
                <a:solidFill>
                  <a:srgbClr val="000066"/>
                </a:solidFill>
              </a:rPr>
              <a:t>I componenti digitali sono alimentati generalmente dalla tensione di 5 V (TTL) o da quella più recente di 3.3 V (CMOS)</a:t>
            </a:r>
          </a:p>
          <a:p>
            <a:pPr eaLnBrk="1" hangingPunct="1">
              <a:lnSpc>
                <a:spcPct val="85000"/>
              </a:lnSpc>
            </a:pPr>
            <a:r>
              <a:rPr lang="it-IT" sz="3000" dirty="0" smtClean="0">
                <a:solidFill>
                  <a:srgbClr val="000066"/>
                </a:solidFill>
              </a:rPr>
              <a:t>Ai livelli logici </a:t>
            </a:r>
            <a:r>
              <a:rPr lang="it-IT" sz="3000" b="1" dirty="0" smtClean="0">
                <a:solidFill>
                  <a:srgbClr val="000066"/>
                </a:solidFill>
              </a:rPr>
              <a:t>alto</a:t>
            </a:r>
            <a:r>
              <a:rPr lang="it-IT" sz="3000" dirty="0" smtClean="0">
                <a:solidFill>
                  <a:srgbClr val="000066"/>
                </a:solidFill>
              </a:rPr>
              <a:t> e </a:t>
            </a:r>
            <a:r>
              <a:rPr lang="it-IT" sz="3000" b="1" dirty="0" smtClean="0">
                <a:solidFill>
                  <a:srgbClr val="000066"/>
                </a:solidFill>
              </a:rPr>
              <a:t>basso</a:t>
            </a:r>
            <a:r>
              <a:rPr lang="it-IT" sz="3000" dirty="0" smtClean="0">
                <a:solidFill>
                  <a:srgbClr val="000066"/>
                </a:solidFill>
              </a:rPr>
              <a:t> corrispondono due intervalli di tensione abbastanza ampi per compensare le differenze costruttive dei componenti e i disturbi elettrici (rumore)</a:t>
            </a:r>
          </a:p>
          <a:p>
            <a:pPr eaLnBrk="1" hangingPunct="1">
              <a:lnSpc>
                <a:spcPct val="85000"/>
              </a:lnSpc>
            </a:pPr>
            <a:r>
              <a:rPr lang="it-IT" sz="3000" dirty="0" smtClean="0">
                <a:solidFill>
                  <a:srgbClr val="000066"/>
                </a:solidFill>
              </a:rPr>
              <a:t>Questi intervalli dipendono dalla tensione di alimentazione e dal tipo di componenti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643192" cy="1008112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Livelli logici di tensione</a:t>
            </a:r>
            <a:endParaRPr lang="it-IT" sz="36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Segnaposto contenuto 4" descr="ttl-cmos-atmega3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08104" y="1628800"/>
            <a:ext cx="2475738" cy="4676394"/>
          </a:xfrm>
        </p:spPr>
      </p:pic>
      <p:sp>
        <p:nvSpPr>
          <p:cNvPr id="4" name="Segnaposto numero diapositiva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EF1FE759-1B45-41B0-A38C-7E19DA83A475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pic>
        <p:nvPicPr>
          <p:cNvPr id="6" name="Immagine 5" descr="image01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2852936"/>
            <a:ext cx="3600400" cy="194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340768"/>
            <a:ext cx="7862887" cy="4824536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sz="3200" dirty="0" smtClean="0">
                <a:solidFill>
                  <a:srgbClr val="000066"/>
                </a:solidFill>
              </a:rPr>
              <a:t>Una sostanza che contiene cariche elettriche libere di muoversi, detti </a:t>
            </a:r>
            <a:r>
              <a:rPr lang="it-IT" sz="3200" i="1" dirty="0" smtClean="0">
                <a:solidFill>
                  <a:srgbClr val="000066"/>
                </a:solidFill>
              </a:rPr>
              <a:t>portatori di carica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I portatori di carica sono:</a:t>
            </a:r>
          </a:p>
          <a:p>
            <a:pPr lvl="1">
              <a:lnSpc>
                <a:spcPct val="85000"/>
              </a:lnSpc>
            </a:pPr>
            <a:r>
              <a:rPr lang="it-IT" sz="3200" dirty="0" smtClean="0">
                <a:solidFill>
                  <a:srgbClr val="000066"/>
                </a:solidFill>
              </a:rPr>
              <a:t>elettroni, nei metalli</a:t>
            </a:r>
          </a:p>
          <a:p>
            <a:pPr lvl="1">
              <a:lnSpc>
                <a:spcPct val="85000"/>
              </a:lnSpc>
            </a:pPr>
            <a:r>
              <a:rPr lang="it-IT" sz="3200" dirty="0" smtClean="0">
                <a:solidFill>
                  <a:srgbClr val="000066"/>
                </a:solidFill>
              </a:rPr>
              <a:t>ioni (positivi e negativi), nei fluidi</a:t>
            </a:r>
          </a:p>
          <a:p>
            <a:pPr lvl="1">
              <a:lnSpc>
                <a:spcPct val="85000"/>
              </a:lnSpc>
            </a:pPr>
            <a:r>
              <a:rPr lang="it-IT" sz="3200" dirty="0" smtClean="0">
                <a:solidFill>
                  <a:srgbClr val="000066"/>
                </a:solidFill>
              </a:rPr>
              <a:t>elettroni e “lacune”, nei semiconduttori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Principali conduttori elettrici sono i metalli, la sostanza maggiormente usata è il rame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27584" y="404664"/>
            <a:ext cx="734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Conduttore</a:t>
            </a:r>
            <a:endParaRPr lang="it-IT" sz="3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Circuito idraulico ed elettrico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3888" y="1268760"/>
            <a:ext cx="1800200" cy="432048"/>
          </a:xfrm>
        </p:spPr>
        <p:txBody>
          <a:bodyPr>
            <a:normAutofit fontScale="92500"/>
          </a:bodyPr>
          <a:lstStyle/>
          <a:p>
            <a:pPr indent="0" algn="ctr" eaLnBrk="1" hangingPunct="1">
              <a:lnSpc>
                <a:spcPct val="85000"/>
              </a:lnSpc>
              <a:buNone/>
            </a:pPr>
            <a:r>
              <a:rPr lang="it-IT" sz="2800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Analogie</a:t>
            </a:r>
          </a:p>
        </p:txBody>
      </p:sp>
      <p:pic>
        <p:nvPicPr>
          <p:cNvPr id="7" name="Immagine 6" descr="CircuitiAnalogia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772816"/>
            <a:ext cx="7620000" cy="2057400"/>
          </a:xfrm>
          <a:prstGeom prst="rect">
            <a:avLst/>
          </a:prstGeom>
        </p:spPr>
      </p:pic>
      <p:graphicFrame>
        <p:nvGraphicFramePr>
          <p:cNvPr id="8" name="Group 56"/>
          <p:cNvGraphicFramePr>
            <a:graphicFrameLocks/>
          </p:cNvGraphicFramePr>
          <p:nvPr/>
        </p:nvGraphicFramePr>
        <p:xfrm>
          <a:off x="899592" y="3933056"/>
          <a:ext cx="7272338" cy="2484439"/>
        </p:xfrm>
        <a:graphic>
          <a:graphicData uri="http://schemas.openxmlformats.org/drawingml/2006/table">
            <a:tbl>
              <a:tblPr/>
              <a:tblGrid>
                <a:gridCol w="3636963"/>
                <a:gridCol w="3635375"/>
              </a:tblGrid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Circuito idraulico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Circuito elettrico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Pompa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Pila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Condutture (tubi)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Conduttore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Differenza di pressione (</a:t>
                      </a: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sym typeface="Symbol"/>
                        </a:rPr>
                        <a:t>p)</a:t>
                      </a:r>
                      <a:endParaRPr kumimoji="0" 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Differenza di potenziale (</a:t>
                      </a: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sym typeface="Symbol"/>
                        </a:rPr>
                        <a:t>V</a:t>
                      </a: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Portata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Intensità della corrente elettrica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Alcune grandezze elettriche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84784"/>
            <a:ext cx="7862887" cy="4752528"/>
          </a:xfrm>
        </p:spPr>
        <p:txBody>
          <a:bodyPr>
            <a:normAutofit/>
          </a:bodyPr>
          <a:lstStyle/>
          <a:p>
            <a:pPr eaLnBrk="1" hangingPunct="1">
              <a:lnSpc>
                <a:spcPct val="85000"/>
              </a:lnSpc>
            </a:pPr>
            <a:r>
              <a:rPr lang="it-IT" sz="2800" b="1" dirty="0" smtClean="0">
                <a:solidFill>
                  <a:srgbClr val="000066"/>
                </a:solidFill>
              </a:rPr>
              <a:t>Differenza di potenziale</a:t>
            </a:r>
            <a:r>
              <a:rPr lang="it-IT" sz="2800" dirty="0" smtClean="0">
                <a:solidFill>
                  <a:srgbClr val="000066"/>
                </a:solidFill>
              </a:rPr>
              <a:t> (</a:t>
            </a:r>
            <a:r>
              <a:rPr lang="it-IT" sz="2800" dirty="0" err="1" smtClean="0">
                <a:solidFill>
                  <a:srgbClr val="000066"/>
                </a:solidFill>
              </a:rPr>
              <a:t>ddp</a:t>
            </a:r>
            <a:r>
              <a:rPr lang="it-IT" sz="2800" dirty="0" smtClean="0">
                <a:solidFill>
                  <a:srgbClr val="000066"/>
                </a:solidFill>
              </a:rPr>
              <a:t>, </a:t>
            </a:r>
            <a:r>
              <a:rPr lang="it-IT" sz="2800" dirty="0" err="1" smtClean="0">
                <a:solidFill>
                  <a:srgbClr val="000066"/>
                </a:solidFill>
              </a:rPr>
              <a:t>fem</a:t>
            </a:r>
            <a:r>
              <a:rPr lang="it-IT" sz="2800" dirty="0" smtClean="0">
                <a:solidFill>
                  <a:srgbClr val="000066"/>
                </a:solidFill>
              </a:rPr>
              <a:t>, tensione, voltaggio)</a:t>
            </a:r>
          </a:p>
          <a:p>
            <a:pPr lvl="1" eaLnBrk="1" hangingPunct="1"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unità di misura </a:t>
            </a:r>
            <a:r>
              <a:rPr lang="it-IT" b="1" dirty="0" smtClean="0">
                <a:solidFill>
                  <a:srgbClr val="000066"/>
                </a:solidFill>
              </a:rPr>
              <a:t>volt</a:t>
            </a:r>
            <a:r>
              <a:rPr lang="it-IT" dirty="0" smtClean="0">
                <a:solidFill>
                  <a:srgbClr val="000066"/>
                </a:solidFill>
              </a:rPr>
              <a:t> (V)</a:t>
            </a:r>
          </a:p>
          <a:p>
            <a:pPr eaLnBrk="1" hangingPunct="1">
              <a:lnSpc>
                <a:spcPct val="85000"/>
              </a:lnSpc>
            </a:pPr>
            <a:r>
              <a:rPr lang="it-IT" sz="2800" b="1" dirty="0" smtClean="0">
                <a:solidFill>
                  <a:srgbClr val="000066"/>
                </a:solidFill>
              </a:rPr>
              <a:t>Intensità della corrente elettrica</a:t>
            </a:r>
            <a:r>
              <a:rPr lang="it-IT" sz="2800" dirty="0" smtClean="0">
                <a:solidFill>
                  <a:srgbClr val="000066"/>
                </a:solidFill>
              </a:rPr>
              <a:t> (corrente)</a:t>
            </a:r>
          </a:p>
          <a:p>
            <a:pPr lvl="1" eaLnBrk="1" hangingPunct="1"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unità di misura </a:t>
            </a:r>
            <a:r>
              <a:rPr lang="it-IT" b="1" dirty="0" smtClean="0">
                <a:solidFill>
                  <a:srgbClr val="000066"/>
                </a:solidFill>
              </a:rPr>
              <a:t>ampere</a:t>
            </a:r>
            <a:r>
              <a:rPr lang="it-IT" dirty="0" smtClean="0">
                <a:solidFill>
                  <a:srgbClr val="000066"/>
                </a:solidFill>
              </a:rPr>
              <a:t> (A)</a:t>
            </a:r>
          </a:p>
          <a:p>
            <a:pPr eaLnBrk="1" hangingPunct="1">
              <a:lnSpc>
                <a:spcPct val="85000"/>
              </a:lnSpc>
            </a:pPr>
            <a:r>
              <a:rPr lang="it-IT" sz="2800" b="1" dirty="0" smtClean="0">
                <a:solidFill>
                  <a:srgbClr val="000066"/>
                </a:solidFill>
              </a:rPr>
              <a:t>Resistenza elettrica</a:t>
            </a:r>
            <a:r>
              <a:rPr lang="it-IT" sz="2800" dirty="0" smtClean="0">
                <a:solidFill>
                  <a:srgbClr val="000066"/>
                </a:solidFill>
              </a:rPr>
              <a:t> (resistenza): misura la “difficoltà” che le cariche elettriche incontrano a scorrere nei conduttori</a:t>
            </a:r>
          </a:p>
          <a:p>
            <a:pPr lvl="1" eaLnBrk="1" hangingPunct="1"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uguale al rapporto tra tensione e corrente</a:t>
            </a:r>
            <a:br>
              <a:rPr lang="it-IT" dirty="0" smtClean="0">
                <a:solidFill>
                  <a:srgbClr val="000066"/>
                </a:solidFill>
              </a:rPr>
            </a:br>
            <a:r>
              <a:rPr lang="it-IT" dirty="0" smtClean="0">
                <a:solidFill>
                  <a:srgbClr val="000066"/>
                </a:solidFill>
              </a:rPr>
              <a:t>R = V/i (legge di Ohm)</a:t>
            </a:r>
          </a:p>
          <a:p>
            <a:pPr lvl="1"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unità di misura </a:t>
            </a:r>
            <a:r>
              <a:rPr lang="it-IT" b="1" dirty="0" smtClean="0">
                <a:solidFill>
                  <a:srgbClr val="000066"/>
                </a:solidFill>
              </a:rPr>
              <a:t>ohm</a:t>
            </a:r>
            <a:r>
              <a:rPr lang="it-IT" dirty="0" smtClean="0">
                <a:solidFill>
                  <a:srgbClr val="000066"/>
                </a:solidFill>
              </a:rPr>
              <a:t> (</a:t>
            </a:r>
            <a:r>
              <a:rPr lang="el-GR" dirty="0" smtClean="0">
                <a:solidFill>
                  <a:srgbClr val="000066"/>
                </a:solidFill>
              </a:rPr>
              <a:t>Ω</a:t>
            </a:r>
            <a:r>
              <a:rPr lang="it-IT" dirty="0" smtClean="0">
                <a:solidFill>
                  <a:srgbClr val="000066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Resistenza e impedenza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7" y="1484784"/>
            <a:ext cx="7704855" cy="4752528"/>
          </a:xfrm>
        </p:spPr>
        <p:txBody>
          <a:bodyPr>
            <a:normAutofit/>
          </a:bodyPr>
          <a:lstStyle/>
          <a:p>
            <a:pPr eaLnBrk="1" hangingPunct="1">
              <a:lnSpc>
                <a:spcPct val="85000"/>
              </a:lnSpc>
            </a:pPr>
            <a:r>
              <a:rPr lang="it-IT" sz="2800" b="1" dirty="0" smtClean="0">
                <a:solidFill>
                  <a:srgbClr val="000066"/>
                </a:solidFill>
              </a:rPr>
              <a:t>Conduttanza</a:t>
            </a:r>
            <a:r>
              <a:rPr lang="it-IT" sz="2800" dirty="0" smtClean="0">
                <a:solidFill>
                  <a:srgbClr val="000066"/>
                </a:solidFill>
              </a:rPr>
              <a:t>:</a:t>
            </a:r>
          </a:p>
          <a:p>
            <a:pPr lvl="1">
              <a:lnSpc>
                <a:spcPct val="85000"/>
              </a:lnSpc>
            </a:pPr>
            <a:r>
              <a:rPr lang="it-IT" sz="3000" dirty="0" smtClean="0">
                <a:solidFill>
                  <a:srgbClr val="000066"/>
                </a:solidFill>
              </a:rPr>
              <a:t>il reciproco della resistenza  </a:t>
            </a:r>
            <a:r>
              <a:rPr lang="it-IT" sz="3000" b="1" dirty="0" smtClean="0">
                <a:solidFill>
                  <a:srgbClr val="000066"/>
                </a:solidFill>
              </a:rPr>
              <a:t>G</a:t>
            </a:r>
            <a:r>
              <a:rPr lang="it-IT" sz="3000" dirty="0" smtClean="0">
                <a:solidFill>
                  <a:srgbClr val="000066"/>
                </a:solidFill>
              </a:rPr>
              <a:t> = 1/</a:t>
            </a:r>
            <a:r>
              <a:rPr lang="it-IT" sz="3000" b="1" dirty="0" smtClean="0">
                <a:solidFill>
                  <a:srgbClr val="000066"/>
                </a:solidFill>
              </a:rPr>
              <a:t>R</a:t>
            </a:r>
            <a:r>
              <a:rPr lang="it-IT" sz="3000" dirty="0" smtClean="0">
                <a:solidFill>
                  <a:srgbClr val="000066"/>
                </a:solidFill>
              </a:rPr>
              <a:t> (</a:t>
            </a:r>
            <a:r>
              <a:rPr lang="el-GR" sz="3000" dirty="0" smtClean="0">
                <a:solidFill>
                  <a:srgbClr val="000066"/>
                </a:solidFill>
              </a:rPr>
              <a:t>Ω</a:t>
            </a:r>
            <a:r>
              <a:rPr lang="it-IT" sz="3000" baseline="30000" dirty="0" smtClean="0">
                <a:solidFill>
                  <a:srgbClr val="000066"/>
                </a:solidFill>
              </a:rPr>
              <a:t>-1</a:t>
            </a:r>
            <a:r>
              <a:rPr lang="it-IT" sz="3000" dirty="0" smtClean="0">
                <a:solidFill>
                  <a:srgbClr val="000066"/>
                </a:solidFill>
              </a:rPr>
              <a:t>)</a:t>
            </a:r>
          </a:p>
          <a:p>
            <a:pPr eaLnBrk="1" hangingPunct="1">
              <a:lnSpc>
                <a:spcPct val="85000"/>
              </a:lnSpc>
            </a:pPr>
            <a:r>
              <a:rPr lang="it-IT" b="1" dirty="0" smtClean="0">
                <a:solidFill>
                  <a:srgbClr val="000066"/>
                </a:solidFill>
              </a:rPr>
              <a:t>Impedenza</a:t>
            </a:r>
            <a:r>
              <a:rPr lang="it-IT" dirty="0" smtClean="0">
                <a:solidFill>
                  <a:srgbClr val="000066"/>
                </a:solidFill>
              </a:rPr>
              <a:t>:</a:t>
            </a:r>
          </a:p>
          <a:p>
            <a:pPr lvl="1">
              <a:lnSpc>
                <a:spcPct val="85000"/>
              </a:lnSpc>
            </a:pPr>
            <a:r>
              <a:rPr lang="it-IT" sz="3000" dirty="0" smtClean="0">
                <a:solidFill>
                  <a:srgbClr val="000066"/>
                </a:solidFill>
              </a:rPr>
              <a:t>si usa nelle correnti alternate ed è costituita da due componenti </a:t>
            </a:r>
            <a:r>
              <a:rPr lang="it-IT" sz="3000" i="1" dirty="0" smtClean="0">
                <a:solidFill>
                  <a:srgbClr val="000066"/>
                </a:solidFill>
              </a:rPr>
              <a:t>resistenza</a:t>
            </a:r>
            <a:r>
              <a:rPr lang="it-IT" sz="3000" dirty="0" smtClean="0">
                <a:solidFill>
                  <a:srgbClr val="000066"/>
                </a:solidFill>
              </a:rPr>
              <a:t> e </a:t>
            </a:r>
            <a:r>
              <a:rPr lang="it-IT" sz="3000" i="1" dirty="0" smtClean="0">
                <a:solidFill>
                  <a:srgbClr val="000066"/>
                </a:solidFill>
              </a:rPr>
              <a:t>reattanza</a:t>
            </a:r>
          </a:p>
          <a:p>
            <a:pPr lvl="1">
              <a:lnSpc>
                <a:spcPct val="85000"/>
              </a:lnSpc>
            </a:pPr>
            <a:r>
              <a:rPr lang="it-IT" sz="3000" dirty="0" smtClean="0">
                <a:solidFill>
                  <a:srgbClr val="000066"/>
                </a:solidFill>
              </a:rPr>
              <a:t>nei circuiti a corrente continua la reattanza è nulla quindi l’impedenza è uguale alla resistenza</a:t>
            </a:r>
          </a:p>
          <a:p>
            <a:pPr lvl="1">
              <a:lnSpc>
                <a:spcPct val="85000"/>
              </a:lnSpc>
            </a:pPr>
            <a:r>
              <a:rPr lang="it-IT" sz="3000" dirty="0" smtClean="0">
                <a:solidFill>
                  <a:srgbClr val="000066"/>
                </a:solidFill>
              </a:rPr>
              <a:t>generalmente l'impedenza è indicata con la lettera </a:t>
            </a:r>
            <a:r>
              <a:rPr lang="it-IT" sz="3000" b="1" dirty="0" smtClean="0">
                <a:solidFill>
                  <a:srgbClr val="000066"/>
                </a:solidFill>
              </a:rPr>
              <a:t>Z</a:t>
            </a:r>
            <a:r>
              <a:rPr lang="it-IT" sz="3000" dirty="0" smtClean="0">
                <a:solidFill>
                  <a:srgbClr val="000066"/>
                </a:solidFill>
              </a:rPr>
              <a:t> ed ha l’ohm per unità di misura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Legge di Ohm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340768"/>
            <a:ext cx="8006903" cy="4608512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Nei conduttori metallici esiste una relazione di proporzionalità fra la differenza di potenziale applicata e l’intensità di corrente</a:t>
            </a:r>
            <a:endParaRPr lang="it-IT" u="sng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</a:pPr>
            <a:r>
              <a:rPr lang="it-IT" b="1" dirty="0" smtClean="0">
                <a:solidFill>
                  <a:srgbClr val="000066"/>
                </a:solidFill>
              </a:rPr>
              <a:t>Prima legge di Ohm</a:t>
            </a:r>
            <a:r>
              <a:rPr lang="it-IT" dirty="0" smtClean="0">
                <a:solidFill>
                  <a:srgbClr val="000066"/>
                </a:solidFill>
              </a:rPr>
              <a:t>: In un conduttore metallico a </a:t>
            </a:r>
            <a:r>
              <a:rPr lang="it-IT" u="sng" dirty="0" smtClean="0">
                <a:solidFill>
                  <a:srgbClr val="000066"/>
                </a:solidFill>
              </a:rPr>
              <a:t>temperatura costante</a:t>
            </a:r>
            <a:r>
              <a:rPr lang="it-IT" dirty="0" smtClean="0">
                <a:solidFill>
                  <a:srgbClr val="000066"/>
                </a:solidFill>
              </a:rPr>
              <a:t> l'intensità di corrente è direttamente proporzionale alla differenza di potenziale applicata e inversamente proporzionale alla resistenza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Nei conduttori metallici la resistenza aumenta con la temperatura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8</a:t>
            </a:fld>
            <a:endParaRPr lang="en-GB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Legge di Ohm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736" y="1196752"/>
            <a:ext cx="4896544" cy="1080120"/>
          </a:xfrm>
        </p:spPr>
        <p:txBody>
          <a:bodyPr>
            <a:normAutofit lnSpcReduction="10000"/>
          </a:bodyPr>
          <a:lstStyle/>
          <a:p>
            <a:pPr>
              <a:lnSpc>
                <a:spcPct val="85000"/>
              </a:lnSpc>
              <a:buNone/>
            </a:pPr>
            <a:r>
              <a:rPr lang="it-IT" sz="3600" dirty="0" smtClean="0">
                <a:solidFill>
                  <a:srgbClr val="000066"/>
                </a:solidFill>
              </a:rPr>
              <a:t>i = V/R     ma anche</a:t>
            </a:r>
          </a:p>
          <a:p>
            <a:pPr>
              <a:lnSpc>
                <a:spcPct val="85000"/>
              </a:lnSpc>
              <a:buNone/>
            </a:pPr>
            <a:r>
              <a:rPr lang="it-IT" sz="3600" dirty="0" smtClean="0">
                <a:solidFill>
                  <a:srgbClr val="000066"/>
                </a:solidFill>
              </a:rPr>
              <a:t>V = i R  oppure  R = V/i</a:t>
            </a:r>
          </a:p>
        </p:txBody>
      </p:sp>
      <p:pic>
        <p:nvPicPr>
          <p:cNvPr id="6" name="Immagine 5" descr="oh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348880"/>
            <a:ext cx="5172075" cy="413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Dispositivi di base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84784"/>
            <a:ext cx="7862887" cy="4752528"/>
          </a:xfrm>
        </p:spPr>
        <p:txBody>
          <a:bodyPr/>
          <a:lstStyle/>
          <a:p>
            <a:pPr marL="0" indent="0">
              <a:lnSpc>
                <a:spcPct val="85000"/>
              </a:lnSpc>
              <a:buNone/>
            </a:pPr>
            <a:r>
              <a:rPr lang="it-IT" sz="3000" dirty="0" smtClean="0">
                <a:solidFill>
                  <a:srgbClr val="000066"/>
                </a:solidFill>
              </a:rPr>
              <a:t>Per le esercitazioni utilizzeremo alcuni semplici dispositivi elettronici, in particolare: </a:t>
            </a:r>
            <a:endParaRPr lang="it-IT" sz="30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5000"/>
              </a:lnSpc>
            </a:pPr>
            <a:r>
              <a:rPr lang="it-IT" sz="3000" b="1" dirty="0" smtClean="0">
                <a:solidFill>
                  <a:srgbClr val="000066"/>
                </a:solidFill>
              </a:rPr>
              <a:t>Resistori</a:t>
            </a:r>
          </a:p>
          <a:p>
            <a:pPr eaLnBrk="1" hangingPunct="1">
              <a:lnSpc>
                <a:spcPct val="85000"/>
              </a:lnSpc>
            </a:pPr>
            <a:r>
              <a:rPr lang="it-IT" sz="3000" b="1" dirty="0" smtClean="0">
                <a:solidFill>
                  <a:srgbClr val="000066"/>
                </a:solidFill>
              </a:rPr>
              <a:t>Potenziometri</a:t>
            </a:r>
          </a:p>
          <a:p>
            <a:pPr eaLnBrk="1" hangingPunct="1">
              <a:lnSpc>
                <a:spcPct val="85000"/>
              </a:lnSpc>
            </a:pPr>
            <a:r>
              <a:rPr lang="it-IT" sz="3000" b="1" dirty="0" smtClean="0">
                <a:solidFill>
                  <a:srgbClr val="000066"/>
                </a:solidFill>
              </a:rPr>
              <a:t>Diodi</a:t>
            </a:r>
          </a:p>
          <a:p>
            <a:pPr eaLnBrk="1" hangingPunct="1">
              <a:lnSpc>
                <a:spcPct val="85000"/>
              </a:lnSpc>
            </a:pPr>
            <a:r>
              <a:rPr lang="it-IT" sz="3000" b="1" dirty="0" smtClean="0">
                <a:solidFill>
                  <a:srgbClr val="000066"/>
                </a:solidFill>
              </a:rPr>
              <a:t>LED</a:t>
            </a:r>
          </a:p>
          <a:p>
            <a:pPr eaLnBrk="1" hangingPunct="1">
              <a:lnSpc>
                <a:spcPct val="85000"/>
              </a:lnSpc>
            </a:pPr>
            <a:r>
              <a:rPr lang="it-IT" sz="3000" b="1" dirty="0" smtClean="0">
                <a:solidFill>
                  <a:srgbClr val="000066"/>
                </a:solidFill>
              </a:rPr>
              <a:t>Transistor</a:t>
            </a:r>
          </a:p>
          <a:p>
            <a:pPr>
              <a:lnSpc>
                <a:spcPct val="85000"/>
              </a:lnSpc>
            </a:pPr>
            <a:r>
              <a:rPr lang="it-IT" sz="3000" b="1" dirty="0" err="1" smtClean="0">
                <a:solidFill>
                  <a:srgbClr val="000066"/>
                </a:solidFill>
              </a:rPr>
              <a:t>Fotoresistenze</a:t>
            </a:r>
            <a:r>
              <a:rPr lang="it-IT" sz="3000" b="1" dirty="0" smtClean="0">
                <a:solidFill>
                  <a:srgbClr val="000066"/>
                </a:solidFill>
              </a:rPr>
              <a:t> e </a:t>
            </a:r>
            <a:r>
              <a:rPr lang="it-IT" sz="3000" b="1" dirty="0" err="1" smtClean="0">
                <a:solidFill>
                  <a:srgbClr val="000066"/>
                </a:solidFill>
              </a:rPr>
              <a:t>fototransistor</a:t>
            </a:r>
            <a:endParaRPr lang="it-IT" sz="30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5000"/>
              </a:lnSpc>
              <a:buNone/>
            </a:pPr>
            <a:endParaRPr lang="it-IT" sz="2000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846</Words>
  <Application>Microsoft Office PowerPoint</Application>
  <PresentationFormat>Presentazione su schermo (4:3)</PresentationFormat>
  <Paragraphs>127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Diapositiva 1</vt:lpstr>
      <vt:lpstr>Diapositiva 2</vt:lpstr>
      <vt:lpstr>Diapositiva 3</vt:lpstr>
      <vt:lpstr>Circuito idraulico ed elettrico</vt:lpstr>
      <vt:lpstr>Alcune grandezze elettriche</vt:lpstr>
      <vt:lpstr>Resistenza e impedenza</vt:lpstr>
      <vt:lpstr>Legge di Ohm</vt:lpstr>
      <vt:lpstr>Legge di Ohm</vt:lpstr>
      <vt:lpstr>Dispositivi di base</vt:lpstr>
      <vt:lpstr>Resistori</vt:lpstr>
      <vt:lpstr>Resistori in serie e parallelo</vt:lpstr>
      <vt:lpstr>Resistori in serie</vt:lpstr>
      <vt:lpstr>Resistori in parallelo</vt:lpstr>
      <vt:lpstr>Resistori: codici colore</vt:lpstr>
      <vt:lpstr>Resistori: valori commerciali</vt:lpstr>
      <vt:lpstr>Potenziometro</vt:lpstr>
      <vt:lpstr>Potenziometro</vt:lpstr>
      <vt:lpstr>Tipi di potenziometro</vt:lpstr>
      <vt:lpstr>Diapositiva 19</vt:lpstr>
      <vt:lpstr>Circuiti digitali: livelli</vt:lpstr>
      <vt:lpstr>Livelli logici di tensione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Antonio Dal Borgo</cp:lastModifiedBy>
  <cp:revision>72</cp:revision>
  <dcterms:created xsi:type="dcterms:W3CDTF">2019-02-04T21:49:04Z</dcterms:created>
  <dcterms:modified xsi:type="dcterms:W3CDTF">2021-10-28T13:22:59Z</dcterms:modified>
</cp:coreProperties>
</file>