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8" r:id="rId2"/>
    <p:sldId id="258" r:id="rId3"/>
    <p:sldId id="259" r:id="rId4"/>
    <p:sldId id="261" r:id="rId5"/>
    <p:sldId id="279" r:id="rId6"/>
    <p:sldId id="356" r:id="rId7"/>
    <p:sldId id="344" r:id="rId8"/>
    <p:sldId id="269" r:id="rId9"/>
    <p:sldId id="270" r:id="rId10"/>
    <p:sldId id="281" r:id="rId11"/>
    <p:sldId id="348" r:id="rId12"/>
    <p:sldId id="349" r:id="rId13"/>
    <p:sldId id="351" r:id="rId14"/>
    <p:sldId id="352" r:id="rId15"/>
    <p:sldId id="353" r:id="rId16"/>
    <p:sldId id="272" r:id="rId17"/>
    <p:sldId id="274" r:id="rId18"/>
    <p:sldId id="275" r:id="rId19"/>
    <p:sldId id="345" r:id="rId20"/>
    <p:sldId id="347" r:id="rId21"/>
    <p:sldId id="284" r:id="rId22"/>
    <p:sldId id="331" r:id="rId23"/>
    <p:sldId id="333" r:id="rId24"/>
    <p:sldId id="332" r:id="rId25"/>
    <p:sldId id="297" r:id="rId26"/>
    <p:sldId id="296" r:id="rId27"/>
    <p:sldId id="293" r:id="rId28"/>
    <p:sldId id="294" r:id="rId29"/>
    <p:sldId id="308" r:id="rId30"/>
    <p:sldId id="354" r:id="rId31"/>
    <p:sldId id="355" r:id="rId32"/>
    <p:sldId id="310" r:id="rId33"/>
    <p:sldId id="309" r:id="rId34"/>
    <p:sldId id="312" r:id="rId35"/>
    <p:sldId id="313" r:id="rId36"/>
    <p:sldId id="314" r:id="rId37"/>
    <p:sldId id="334" r:id="rId38"/>
    <p:sldId id="335" r:id="rId39"/>
    <p:sldId id="317" r:id="rId40"/>
    <p:sldId id="318" r:id="rId41"/>
    <p:sldId id="323" r:id="rId42"/>
    <p:sldId id="326" r:id="rId43"/>
    <p:sldId id="327" r:id="rId44"/>
    <p:sldId id="328" r:id="rId45"/>
    <p:sldId id="329" r:id="rId46"/>
    <p:sldId id="32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42"/>
    <a:srgbClr val="0097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01B87-BD0B-4F12-A66C-D877653D83A8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5BE8-ABFF-4914-8DF7-B30086C85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295C-E09F-4D8D-B0E1-82356F5BFDA1}" type="datetimeFigureOut">
              <a:rPr lang="it-IT" smtClean="0"/>
              <a:pPr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450A-0D59-4750-9BB5-7E4448FE35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ssing.org/" TargetMode="External"/><Relationship Id="rId2" Type="http://schemas.openxmlformats.org/officeDocument/2006/relationships/hyperlink" Target="http://wiring.org.c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chip.com/en-us/development-tools-tools-and-software/microchip-studio-for-avr-and-sam-devic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io.org/" TargetMode="External"/><Relationship Id="rId2" Type="http://schemas.openxmlformats.org/officeDocument/2006/relationships/hyperlink" Target="https://www.arduino.cc/pro/arduino-pro-i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arduino.cc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blockly" TargetMode="External"/><Relationship Id="rId2" Type="http://schemas.openxmlformats.org/officeDocument/2006/relationships/hyperlink" Target="https://www.dibis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ttodiy.com/" TargetMode="External"/><Relationship Id="rId3" Type="http://schemas.openxmlformats.org/officeDocument/2006/relationships/hyperlink" Target="https://www.seeedstudio.com/" TargetMode="External"/><Relationship Id="rId7" Type="http://schemas.openxmlformats.org/officeDocument/2006/relationships/hyperlink" Target="https://ottodiy.github.io/blockly/www/" TargetMode="External"/><Relationship Id="rId2" Type="http://schemas.openxmlformats.org/officeDocument/2006/relationships/hyperlink" Target="https://ide.tinkerge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.open-roberta.org/" TargetMode="External"/><Relationship Id="rId5" Type="http://schemas.openxmlformats.org/officeDocument/2006/relationships/hyperlink" Target="https://www.makeblock.com/" TargetMode="External"/><Relationship Id="rId4" Type="http://schemas.openxmlformats.org/officeDocument/2006/relationships/hyperlink" Target="https://ide.mblock.cc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arduino.cc/" TargetMode="External"/><Relationship Id="rId7" Type="http://schemas.openxmlformats.org/officeDocument/2006/relationships/hyperlink" Target="https://www.arduino.cc/glossary/en/" TargetMode="External"/><Relationship Id="rId2" Type="http://schemas.openxmlformats.org/officeDocument/2006/relationships/hyperlink" Target="https://www.arduino.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duino.cc/en/Reference/Libraries" TargetMode="External"/><Relationship Id="rId5" Type="http://schemas.openxmlformats.org/officeDocument/2006/relationships/hyperlink" Target="https://www.arduino.cc/reference/en/" TargetMode="External"/><Relationship Id="rId4" Type="http://schemas.openxmlformats.org/officeDocument/2006/relationships/hyperlink" Target="https://www.arduino.cc/en/Main/Softwar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store.arduino.cc/arduino-nan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re.arduino.cc/arduino-mega-2560-rev3" TargetMode="External"/><Relationship Id="rId5" Type="http://schemas.openxmlformats.org/officeDocument/2006/relationships/hyperlink" Target="https://store.arduino.cc/arduino-uno-rev3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arduino.cc/arduino-nano-33-ble-with-headers" TargetMode="External"/><Relationship Id="rId2" Type="http://schemas.openxmlformats.org/officeDocument/2006/relationships/hyperlink" Target="https://it.qwe.wiki/wiki/ARM_Cortex-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arduino.cc/arduino-nano-33-io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8D83F-A933-41F2-BE2C-553A04538E0E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085445" cy="27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728" y="4357694"/>
            <a:ext cx="6739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 smtClean="0">
                <a:solidFill>
                  <a:srgbClr val="00979C"/>
                </a:solidFill>
                <a:latin typeface="Tahoma" pitchFamily="34" charset="0"/>
              </a:rPr>
              <a:t>Introduzione</a:t>
            </a:r>
            <a:endParaRPr lang="it-IT" sz="3600" b="1" dirty="0" smtClean="0">
              <a:solidFill>
                <a:srgbClr val="00979C"/>
              </a:solidFill>
              <a:latin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7422" y="5500702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 smtClean="0">
                <a:solidFill>
                  <a:srgbClr val="00979C"/>
                </a:solidFill>
              </a:rPr>
              <a:t>Antonio Dal Borgo – </a:t>
            </a:r>
            <a:r>
              <a:rPr lang="it-IT" sz="2400" dirty="0" smtClean="0">
                <a:solidFill>
                  <a:srgbClr val="00979C"/>
                </a:solidFill>
              </a:rPr>
              <a:t>2019-21 (R0.1)</a:t>
            </a:r>
            <a:endParaRPr lang="it-IT" sz="2400" dirty="0">
              <a:solidFill>
                <a:srgbClr val="00979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 lnSpcReduction="10000"/>
          </a:bodyPr>
          <a:lstStyle/>
          <a:p>
            <a:r>
              <a:rPr lang="it-IT" sz="3000" dirty="0" smtClean="0">
                <a:solidFill>
                  <a:srgbClr val="000066"/>
                </a:solidFill>
              </a:rPr>
              <a:t>È disponibile un ambiente di sviluppo integrato  (IDE) basato su </a:t>
            </a:r>
            <a:r>
              <a:rPr lang="it-IT" sz="3000" dirty="0" err="1" smtClean="0">
                <a:solidFill>
                  <a:srgbClr val="000066"/>
                </a:solidFill>
                <a:hlinkClick r:id="rId2"/>
              </a:rPr>
              <a:t>Wiring</a:t>
            </a:r>
            <a:r>
              <a:rPr lang="it-IT" sz="3000" dirty="0" smtClean="0">
                <a:solidFill>
                  <a:srgbClr val="000066"/>
                </a:solidFill>
              </a:rPr>
              <a:t> e </a:t>
            </a:r>
            <a:r>
              <a:rPr lang="it-IT" sz="3000" dirty="0" smtClean="0">
                <a:solidFill>
                  <a:srgbClr val="000066"/>
                </a:solidFill>
                <a:hlinkClick r:id="rId3"/>
              </a:rPr>
              <a:t>Processing</a:t>
            </a:r>
            <a:r>
              <a:rPr lang="it-IT" sz="3000" dirty="0" smtClean="0">
                <a:solidFill>
                  <a:srgbClr val="000066"/>
                </a:solidFill>
              </a:rPr>
              <a:t>, derivato dal C/C++ e in parte da Java</a:t>
            </a:r>
          </a:p>
          <a:p>
            <a:r>
              <a:rPr lang="it-IT" sz="3000" dirty="0" smtClean="0">
                <a:solidFill>
                  <a:srgbClr val="000066"/>
                </a:solidFill>
              </a:rPr>
              <a:t>Mette a disposizione gli strumenti per: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scrivere e modificare un programma (</a:t>
            </a:r>
            <a:r>
              <a:rPr lang="it-IT" b="1" dirty="0" err="1" smtClean="0">
                <a:solidFill>
                  <a:srgbClr val="000066"/>
                </a:solidFill>
              </a:rPr>
              <a:t>editor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convertire il programma dal linguaggio sorgente al codice macchina (</a:t>
            </a:r>
            <a:r>
              <a:rPr lang="it-IT" b="1" dirty="0" smtClean="0">
                <a:solidFill>
                  <a:srgbClr val="000066"/>
                </a:solidFill>
              </a:rPr>
              <a:t>compilatore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caricare il codice nella memoria del microcontrollore (</a:t>
            </a:r>
            <a:r>
              <a:rPr lang="it-IT" b="1" dirty="0" err="1" smtClean="0">
                <a:solidFill>
                  <a:srgbClr val="000066"/>
                </a:solidFill>
              </a:rPr>
              <a:t>loader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controllare l’esecuzione del software e correggerne eventuali errori (</a:t>
            </a:r>
            <a:r>
              <a:rPr lang="it-IT" b="1" dirty="0" err="1" smtClean="0">
                <a:solidFill>
                  <a:srgbClr val="000066"/>
                </a:solidFill>
              </a:rPr>
              <a:t>debugger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Ambiente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sviluppo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(IDE)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0066"/>
                </a:solidFill>
                <a:hlinkClick r:id="rId2"/>
              </a:rPr>
              <a:t>Atmel</a:t>
            </a:r>
            <a:r>
              <a:rPr lang="it-IT" b="1" dirty="0" smtClean="0">
                <a:solidFill>
                  <a:srgbClr val="000066"/>
                </a:solidFill>
                <a:hlinkClick r:id="rId2"/>
              </a:rPr>
              <a:t> Studio</a:t>
            </a:r>
            <a:r>
              <a:rPr lang="it-IT" dirty="0" smtClean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ha un supporto completo per tutti i microcontrollori </a:t>
            </a:r>
            <a:r>
              <a:rPr lang="it-IT" dirty="0" err="1" smtClean="0">
                <a:solidFill>
                  <a:srgbClr val="000066"/>
                </a:solidFill>
              </a:rPr>
              <a:t>Atmel</a:t>
            </a:r>
            <a:r>
              <a:rPr lang="it-IT" dirty="0" smtClean="0">
                <a:solidFill>
                  <a:srgbClr val="000066"/>
                </a:solidFill>
              </a:rPr>
              <a:t> </a:t>
            </a:r>
            <a:r>
              <a:rPr lang="it-IT" dirty="0" err="1" smtClean="0">
                <a:solidFill>
                  <a:srgbClr val="000066"/>
                </a:solidFill>
              </a:rPr>
              <a:t>AVR®</a:t>
            </a:r>
            <a:r>
              <a:rPr lang="it-IT" dirty="0" smtClean="0">
                <a:solidFill>
                  <a:srgbClr val="000066"/>
                </a:solidFill>
              </a:rPr>
              <a:t> e SMART </a:t>
            </a:r>
            <a:r>
              <a:rPr lang="it-IT" dirty="0" err="1" smtClean="0">
                <a:solidFill>
                  <a:srgbClr val="000066"/>
                </a:solidFill>
              </a:rPr>
              <a:t>ARM®</a:t>
            </a:r>
            <a:endParaRPr lang="it-IT" dirty="0" smtClean="0">
              <a:solidFill>
                <a:srgbClr val="000066"/>
              </a:solidFill>
            </a:endParaRP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supera le limitazioni dell’IDE di Arduino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ha la possibilità di controllare tutte le risorse del microcontrollore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linguaggio C/C++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ambiente di lavoro complesso (per professionisti)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Altri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ambienti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sviluppo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66"/>
                </a:solidFill>
                <a:hlinkClick r:id="rId2"/>
              </a:rPr>
              <a:t>Arduino IDE 2.0</a:t>
            </a:r>
            <a:r>
              <a:rPr lang="it-IT" dirty="0" smtClean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nuova versione migliorata con funzionalità avanzate, pur mantenendo la continuità con il semplice e classico IDE Arduino</a:t>
            </a:r>
            <a:endParaRPr lang="it-IT" sz="3000" b="1" dirty="0" smtClean="0">
              <a:solidFill>
                <a:srgbClr val="000066"/>
              </a:solidFill>
              <a:hlinkClick r:id="rId3"/>
            </a:endParaRPr>
          </a:p>
          <a:p>
            <a:r>
              <a:rPr lang="it-IT" sz="3000" b="1" dirty="0" err="1" smtClean="0">
                <a:solidFill>
                  <a:srgbClr val="000066"/>
                </a:solidFill>
                <a:hlinkClick r:id="rId3"/>
              </a:rPr>
              <a:t>PlatformIO</a:t>
            </a:r>
            <a:r>
              <a:rPr lang="it-IT" sz="3000" dirty="0" smtClean="0">
                <a:solidFill>
                  <a:srgbClr val="000066"/>
                </a:solidFill>
              </a:rPr>
              <a:t>: 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una delle alternative IDE Arduino più conosciute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ambiente di sviluppo integrato per </a:t>
            </a:r>
            <a:r>
              <a:rPr lang="it-IT" dirty="0" err="1" smtClean="0">
                <a:solidFill>
                  <a:srgbClr val="000066"/>
                </a:solidFill>
              </a:rPr>
              <a:t>IoT</a:t>
            </a:r>
            <a:endParaRPr lang="it-IT" dirty="0" smtClean="0">
              <a:solidFill>
                <a:srgbClr val="000066"/>
              </a:solidFill>
            </a:endParaRP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supporta non solo le schede Arduino ma molte altre schede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Altri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ambienti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sviluppo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000" dirty="0" smtClean="0">
                <a:solidFill>
                  <a:srgbClr val="000066"/>
                </a:solidFill>
              </a:rPr>
              <a:t>Gli ambienti di programmazione visuale a blocchi sono particolarmente utili per chi vuole iniziare a lavorare con le schede Arduino ma non ne conosce il linguaggio standard o non conosce alcun linguaggio di programmazione</a:t>
            </a:r>
          </a:p>
          <a:p>
            <a:r>
              <a:rPr lang="it-IT" sz="3000" b="1" dirty="0" smtClean="0">
                <a:solidFill>
                  <a:srgbClr val="000066"/>
                </a:solidFill>
                <a:hlinkClick r:id="rId2"/>
              </a:rPr>
              <a:t>Arduino </a:t>
            </a:r>
            <a:r>
              <a:rPr lang="it-IT" sz="3000" b="1" dirty="0" err="1" smtClean="0">
                <a:solidFill>
                  <a:srgbClr val="000066"/>
                </a:solidFill>
                <a:hlinkClick r:id="rId2"/>
              </a:rPr>
              <a:t>Cloud</a:t>
            </a:r>
            <a:r>
              <a:rPr lang="it-IT" sz="3000" b="1" dirty="0" smtClean="0">
                <a:solidFill>
                  <a:srgbClr val="000066"/>
                </a:solidFill>
                <a:hlinkClick r:id="rId2"/>
              </a:rPr>
              <a:t> (Web </a:t>
            </a:r>
            <a:r>
              <a:rPr lang="it-IT" sz="3000" b="1" dirty="0" err="1" smtClean="0">
                <a:solidFill>
                  <a:srgbClr val="000066"/>
                </a:solidFill>
                <a:hlinkClick r:id="rId2"/>
              </a:rPr>
              <a:t>Editor</a:t>
            </a:r>
            <a:r>
              <a:rPr lang="it-IT" sz="3000" b="1" dirty="0" smtClean="0">
                <a:solidFill>
                  <a:srgbClr val="000066"/>
                </a:solidFill>
                <a:hlinkClick r:id="rId2"/>
              </a:rPr>
              <a:t>)</a:t>
            </a:r>
            <a:r>
              <a:rPr lang="it-IT" sz="3000" dirty="0" smtClean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piattaforma che consente di scrivere codice, compilare e caricare tramite browser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necessaria la registrazione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per la connessione alle schede richiede l’installazione di un apposito </a:t>
            </a:r>
            <a:r>
              <a:rPr lang="it-IT" dirty="0" err="1" smtClean="0">
                <a:solidFill>
                  <a:srgbClr val="000066"/>
                </a:solidFill>
              </a:rPr>
              <a:t>plugin</a:t>
            </a:r>
            <a:endParaRPr lang="it-IT" dirty="0" smtClean="0">
              <a:solidFill>
                <a:srgbClr val="00006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Programmazione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visuale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 lnSpcReduction="10000"/>
          </a:bodyPr>
          <a:lstStyle/>
          <a:p>
            <a:r>
              <a:rPr lang="it-IT" sz="3000" b="1" dirty="0" err="1" smtClean="0">
                <a:solidFill>
                  <a:srgbClr val="000066"/>
                </a:solidFill>
                <a:hlinkClick r:id="rId2"/>
              </a:rPr>
              <a:t>UnoBlockly</a:t>
            </a:r>
            <a:r>
              <a:rPr lang="it-IT" sz="3000" dirty="0" smtClean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basato su </a:t>
            </a:r>
            <a:r>
              <a:rPr lang="it-IT" dirty="0" err="1" smtClean="0">
                <a:solidFill>
                  <a:srgbClr val="000066"/>
                </a:solidFill>
                <a:hlinkClick r:id="rId3"/>
              </a:rPr>
              <a:t>Blockly</a:t>
            </a:r>
            <a:r>
              <a:rPr lang="it-IT" dirty="0" smtClean="0">
                <a:solidFill>
                  <a:srgbClr val="000066"/>
                </a:solidFill>
                <a:hlinkClick r:id="rId3"/>
              </a:rPr>
              <a:t> di Google</a:t>
            </a:r>
            <a:r>
              <a:rPr lang="it-IT" dirty="0" smtClean="0">
                <a:solidFill>
                  <a:srgbClr val="000066"/>
                </a:solidFill>
              </a:rPr>
              <a:t>, una libreria che fornisce un </a:t>
            </a:r>
            <a:r>
              <a:rPr lang="it-IT" dirty="0" err="1" smtClean="0">
                <a:solidFill>
                  <a:srgbClr val="000066"/>
                </a:solidFill>
              </a:rPr>
              <a:t>editor</a:t>
            </a:r>
            <a:r>
              <a:rPr lang="it-IT" dirty="0" smtClean="0">
                <a:solidFill>
                  <a:srgbClr val="000066"/>
                </a:solidFill>
              </a:rPr>
              <a:t> di codice visuale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dedicato alla scheda Arduino UNO, Arduino Nano e ad altri dispositivi/kit basati sul microcontrollore Atmega328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genera automaticamente il codice Arduino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contiene anche un semplice </a:t>
            </a:r>
            <a:r>
              <a:rPr lang="it-IT" dirty="0" err="1" smtClean="0">
                <a:solidFill>
                  <a:srgbClr val="000066"/>
                </a:solidFill>
              </a:rPr>
              <a:t>editor</a:t>
            </a:r>
            <a:r>
              <a:rPr lang="it-IT" dirty="0" smtClean="0">
                <a:solidFill>
                  <a:srgbClr val="000066"/>
                </a:solidFill>
              </a:rPr>
              <a:t> per la programmazione testuale</a:t>
            </a:r>
          </a:p>
          <a:p>
            <a:pPr lvl="1"/>
            <a:r>
              <a:rPr lang="it-IT" dirty="0" smtClean="0">
                <a:solidFill>
                  <a:srgbClr val="000066"/>
                </a:solidFill>
              </a:rPr>
              <a:t>contiene un monitor per le comunicazioni con la porta seriale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Programmazione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visuale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D9D9D-DB9D-4F91-BC45-C7848E51C932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24744"/>
            <a:ext cx="7704856" cy="5184576"/>
          </a:xfrm>
        </p:spPr>
        <p:txBody>
          <a:bodyPr>
            <a:normAutofit/>
          </a:bodyPr>
          <a:lstStyle/>
          <a:p>
            <a:r>
              <a:rPr lang="it-IT" sz="3000" b="1" dirty="0" err="1" smtClean="0">
                <a:solidFill>
                  <a:srgbClr val="000066"/>
                </a:solidFill>
                <a:hlinkClick r:id="rId2"/>
              </a:rPr>
              <a:t>Codecraft</a:t>
            </a:r>
            <a:r>
              <a:rPr lang="it-IT" sz="3000" dirty="0" smtClean="0">
                <a:solidFill>
                  <a:srgbClr val="000066"/>
                </a:solidFill>
              </a:rPr>
              <a:t>: dedicato ai prodotti di </a:t>
            </a:r>
            <a:r>
              <a:rPr lang="it-IT" sz="3000" dirty="0" err="1" smtClean="0">
                <a:solidFill>
                  <a:srgbClr val="000066"/>
                </a:solidFill>
                <a:hlinkClick r:id="rId3"/>
              </a:rPr>
              <a:t>Seeedstudio</a:t>
            </a:r>
            <a:endParaRPr lang="it-IT" sz="3000" dirty="0" smtClean="0">
              <a:solidFill>
                <a:srgbClr val="000066"/>
              </a:solidFill>
            </a:endParaRPr>
          </a:p>
          <a:p>
            <a:r>
              <a:rPr lang="it-IT" sz="3000" b="1" dirty="0" err="1" smtClean="0">
                <a:solidFill>
                  <a:srgbClr val="000066"/>
                </a:solidFill>
                <a:hlinkClick r:id="rId4"/>
              </a:rPr>
              <a:t>mBlock</a:t>
            </a:r>
            <a:r>
              <a:rPr lang="it-IT" sz="3000" dirty="0" smtClean="0">
                <a:solidFill>
                  <a:srgbClr val="000066"/>
                </a:solidFill>
              </a:rPr>
              <a:t>: dedicato ai prodotti di </a:t>
            </a:r>
            <a:r>
              <a:rPr lang="it-IT" sz="3000" dirty="0" err="1" smtClean="0">
                <a:solidFill>
                  <a:srgbClr val="000066"/>
                </a:solidFill>
                <a:hlinkClick r:id="rId5"/>
              </a:rPr>
              <a:t>Makeblock</a:t>
            </a:r>
            <a:endParaRPr lang="it-IT" sz="3000" dirty="0" smtClean="0">
              <a:solidFill>
                <a:srgbClr val="000066"/>
              </a:solidFill>
            </a:endParaRPr>
          </a:p>
          <a:p>
            <a:r>
              <a:rPr lang="it-IT" sz="3000" b="1" dirty="0" smtClean="0">
                <a:solidFill>
                  <a:srgbClr val="000066"/>
                </a:solidFill>
                <a:hlinkClick r:id="rId6"/>
              </a:rPr>
              <a:t>Open Roberta </a:t>
            </a:r>
            <a:r>
              <a:rPr lang="it-IT" sz="3000" b="1" dirty="0" err="1" smtClean="0">
                <a:solidFill>
                  <a:srgbClr val="000066"/>
                </a:solidFill>
                <a:hlinkClick r:id="rId6"/>
              </a:rPr>
              <a:t>Lab</a:t>
            </a:r>
            <a:r>
              <a:rPr lang="it-IT" sz="3000" dirty="0" smtClean="0">
                <a:solidFill>
                  <a:srgbClr val="000066"/>
                </a:solidFill>
              </a:rPr>
              <a:t>: per introdurre i bambini alla programmazione di robot e micro-controllori</a:t>
            </a:r>
          </a:p>
          <a:p>
            <a:r>
              <a:rPr lang="it-IT" sz="3000" b="1" dirty="0" err="1" smtClean="0">
                <a:solidFill>
                  <a:srgbClr val="000066"/>
                </a:solidFill>
                <a:hlinkClick r:id="rId7"/>
              </a:rPr>
              <a:t>OttoBlockly</a:t>
            </a:r>
            <a:r>
              <a:rPr lang="it-IT" sz="3000" dirty="0" smtClean="0">
                <a:solidFill>
                  <a:srgbClr val="000066"/>
                </a:solidFill>
              </a:rPr>
              <a:t>: sviluppato soprattutto per supportare i prodotti del progetto </a:t>
            </a:r>
            <a:r>
              <a:rPr lang="it-IT" sz="3000" dirty="0" err="1" smtClean="0">
                <a:solidFill>
                  <a:srgbClr val="000066"/>
                </a:solidFill>
                <a:hlinkClick r:id="rId8"/>
              </a:rPr>
              <a:t>OttoDIY</a:t>
            </a:r>
            <a:r>
              <a:rPr lang="it-IT" sz="3000" dirty="0" smtClean="0">
                <a:solidFill>
                  <a:srgbClr val="000066"/>
                </a:solidFill>
              </a:rPr>
              <a:t>, ma può essere utilizzato con un'ampia varietà di dispositivi Arduino</a:t>
            </a:r>
          </a:p>
          <a:p>
            <a:r>
              <a:rPr lang="it-IT" sz="3000" b="1" dirty="0" smtClean="0">
                <a:solidFill>
                  <a:srgbClr val="000066"/>
                </a:solidFill>
              </a:rPr>
              <a:t>Altri</a:t>
            </a:r>
            <a:r>
              <a:rPr lang="it-IT" sz="3000" dirty="0" smtClean="0">
                <a:solidFill>
                  <a:srgbClr val="000066"/>
                </a:solidFill>
              </a:rPr>
              <a:t>: </a:t>
            </a:r>
            <a:r>
              <a:rPr lang="it-IT" sz="3000" dirty="0" err="1" smtClean="0">
                <a:solidFill>
                  <a:srgbClr val="000066"/>
                </a:solidFill>
              </a:rPr>
              <a:t>Ardublockly</a:t>
            </a:r>
            <a:r>
              <a:rPr lang="it-IT" sz="3000" dirty="0" smtClean="0">
                <a:solidFill>
                  <a:srgbClr val="000066"/>
                </a:solidFill>
              </a:rPr>
              <a:t>, </a:t>
            </a:r>
            <a:r>
              <a:rPr lang="it-IT" sz="3000" dirty="0" err="1" smtClean="0">
                <a:solidFill>
                  <a:srgbClr val="000066"/>
                </a:solidFill>
              </a:rPr>
              <a:t>Blockly@rduino</a:t>
            </a:r>
            <a:r>
              <a:rPr lang="it-IT" sz="3000" dirty="0" smtClean="0">
                <a:solidFill>
                  <a:srgbClr val="000066"/>
                </a:solidFill>
              </a:rPr>
              <a:t>, ecc.</a:t>
            </a:r>
          </a:p>
          <a:p>
            <a:endParaRPr lang="it-IT" sz="3000" dirty="0" smtClean="0">
              <a:solidFill>
                <a:srgbClr val="00006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Programmazione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visuale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Il sito di Arduino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  <a:hlinkClick r:id="rId2"/>
              </a:rPr>
              <a:t>https://www.arduino.cc</a:t>
            </a:r>
            <a:endParaRPr lang="it-IT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Software:</a:t>
            </a:r>
          </a:p>
          <a:p>
            <a:pPr lvl="1"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  <a:hlinkClick r:id="rId3"/>
              </a:rPr>
              <a:t>Online </a:t>
            </a:r>
            <a:r>
              <a:rPr lang="it-IT" dirty="0" err="1" smtClean="0">
                <a:solidFill>
                  <a:srgbClr val="000066"/>
                </a:solidFill>
                <a:hlinkClick r:id="rId3"/>
              </a:rPr>
              <a:t>tools</a:t>
            </a:r>
            <a:endParaRPr lang="it-IT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  <a:hlinkClick r:id="rId4"/>
              </a:rPr>
              <a:t>Downloads</a:t>
            </a:r>
            <a:r>
              <a:rPr lang="it-IT" dirty="0" smtClean="0">
                <a:solidFill>
                  <a:srgbClr val="000066"/>
                </a:solidFill>
              </a:rPr>
              <a:t>:</a:t>
            </a:r>
          </a:p>
          <a:p>
            <a:pPr lvl="2" eaLnBrk="1" hangingPunct="1">
              <a:lnSpc>
                <a:spcPct val="85000"/>
              </a:lnSpc>
            </a:pPr>
            <a:r>
              <a:rPr lang="it-IT" sz="2800" dirty="0" smtClean="0">
                <a:solidFill>
                  <a:srgbClr val="000066"/>
                </a:solidFill>
              </a:rPr>
              <a:t>Arduino Web </a:t>
            </a:r>
            <a:r>
              <a:rPr lang="it-IT" sz="2800" dirty="0" err="1" smtClean="0">
                <a:solidFill>
                  <a:srgbClr val="000066"/>
                </a:solidFill>
              </a:rPr>
              <a:t>Editor</a:t>
            </a:r>
            <a:r>
              <a:rPr lang="it-IT" sz="2800" dirty="0" smtClean="0">
                <a:solidFill>
                  <a:srgbClr val="000066"/>
                </a:solidFill>
              </a:rPr>
              <a:t>: versione online</a:t>
            </a:r>
          </a:p>
          <a:p>
            <a:pPr lvl="2" eaLnBrk="1" hangingPunct="1">
              <a:lnSpc>
                <a:spcPct val="85000"/>
              </a:lnSpc>
            </a:pPr>
            <a:r>
              <a:rPr lang="it-IT" sz="2800" dirty="0" smtClean="0">
                <a:solidFill>
                  <a:srgbClr val="000066"/>
                </a:solidFill>
              </a:rPr>
              <a:t>Arduino IDE: versione offline da installare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Resources-</a:t>
            </a:r>
            <a:r>
              <a:rPr lang="it-IT" dirty="0" err="1" smtClean="0">
                <a:solidFill>
                  <a:srgbClr val="000066"/>
                </a:solidFill>
                <a:hlinkClick r:id="rId5"/>
              </a:rPr>
              <a:t>Reference</a:t>
            </a:r>
            <a:r>
              <a:rPr lang="it-IT" dirty="0" smtClean="0">
                <a:solidFill>
                  <a:srgbClr val="000066"/>
                </a:solidFill>
              </a:rPr>
              <a:t>:</a:t>
            </a:r>
          </a:p>
          <a:p>
            <a:pPr lvl="1" eaLnBrk="1" hangingPunct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Functions</a:t>
            </a:r>
            <a:r>
              <a:rPr lang="it-IT" dirty="0" smtClean="0">
                <a:solidFill>
                  <a:srgbClr val="000066"/>
                </a:solidFill>
              </a:rPr>
              <a:t>, </a:t>
            </a:r>
            <a:r>
              <a:rPr lang="it-IT" dirty="0" err="1" smtClean="0">
                <a:solidFill>
                  <a:srgbClr val="000066"/>
                </a:solidFill>
              </a:rPr>
              <a:t>Variables</a:t>
            </a:r>
            <a:r>
              <a:rPr lang="it-IT" dirty="0" smtClean="0">
                <a:solidFill>
                  <a:srgbClr val="000066"/>
                </a:solidFill>
              </a:rPr>
              <a:t>, </a:t>
            </a:r>
            <a:r>
              <a:rPr lang="it-IT" dirty="0" err="1" smtClean="0">
                <a:solidFill>
                  <a:srgbClr val="000066"/>
                </a:solidFill>
              </a:rPr>
              <a:t>Structures</a:t>
            </a:r>
            <a:endParaRPr lang="it-IT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  <a:hlinkClick r:id="rId6"/>
              </a:rPr>
              <a:t>Libraries</a:t>
            </a:r>
            <a:endParaRPr lang="it-IT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  <a:hlinkClick r:id="rId7"/>
              </a:rPr>
              <a:t>Glossary</a:t>
            </a:r>
            <a:endParaRPr lang="it-IT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7315746" cy="489654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La struttura base del linguaggio di programmazione di Arduino si sviluppa sulla definizione di due funzioni predefinite: </a:t>
            </a:r>
            <a:r>
              <a:rPr lang="it-IT" b="1" dirty="0" err="1" smtClean="0">
                <a:solidFill>
                  <a:srgbClr val="000066"/>
                </a:solidFill>
              </a:rPr>
              <a:t>setup</a:t>
            </a:r>
            <a:r>
              <a:rPr lang="it-IT" b="1" dirty="0" smtClean="0">
                <a:solidFill>
                  <a:srgbClr val="000066"/>
                </a:solidFill>
              </a:rPr>
              <a:t>()</a:t>
            </a:r>
            <a:r>
              <a:rPr lang="it-IT" dirty="0" smtClean="0">
                <a:solidFill>
                  <a:srgbClr val="000066"/>
                </a:solidFill>
              </a:rPr>
              <a:t> e </a:t>
            </a:r>
            <a:r>
              <a:rPr lang="it-IT" b="1" dirty="0" err="1" smtClean="0">
                <a:solidFill>
                  <a:srgbClr val="000066"/>
                </a:solidFill>
              </a:rPr>
              <a:t>loop</a:t>
            </a:r>
            <a:r>
              <a:rPr lang="it-IT" b="1" dirty="0" smtClean="0">
                <a:solidFill>
                  <a:srgbClr val="000066"/>
                </a:solidFill>
              </a:rPr>
              <a:t>()</a:t>
            </a:r>
          </a:p>
          <a:p>
            <a:pPr eaLnBrk="1" hangingPunct="1">
              <a:lnSpc>
                <a:spcPct val="85000"/>
              </a:lnSpc>
            </a:pPr>
            <a:r>
              <a:rPr lang="it-IT" b="1" dirty="0" err="1" smtClean="0">
                <a:solidFill>
                  <a:srgbClr val="000066"/>
                </a:solidFill>
              </a:rPr>
              <a:t>void</a:t>
            </a:r>
            <a:r>
              <a:rPr lang="it-IT" b="1" dirty="0" smtClean="0">
                <a:solidFill>
                  <a:srgbClr val="000066"/>
                </a:solidFill>
              </a:rPr>
              <a:t> </a:t>
            </a:r>
            <a:r>
              <a:rPr lang="it-IT" b="1" dirty="0" err="1" smtClean="0">
                <a:solidFill>
                  <a:srgbClr val="000066"/>
                </a:solidFill>
              </a:rPr>
              <a:t>setup</a:t>
            </a:r>
            <a:r>
              <a:rPr lang="it-IT" b="1" dirty="0" smtClean="0">
                <a:solidFill>
                  <a:srgbClr val="000066"/>
                </a:solidFill>
              </a:rPr>
              <a:t>()</a:t>
            </a:r>
          </a:p>
          <a:p>
            <a:pPr lvl="1"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la prima ad essere eseguita dopo ogni reset o accensione</a:t>
            </a:r>
          </a:p>
          <a:p>
            <a:pPr lvl="1"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utilizzata per inizializzare le variabili</a:t>
            </a:r>
          </a:p>
          <a:p>
            <a:pPr lvl="1"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per impostare lo stato dei pin, le comunicazioni seriali, le librerie, ecc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Struttura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programma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void</a:t>
            </a:r>
            <a:r>
              <a:rPr lang="it-IT" b="1" dirty="0" smtClean="0">
                <a:solidFill>
                  <a:srgbClr val="000066"/>
                </a:solidFill>
              </a:rPr>
              <a:t> </a:t>
            </a:r>
            <a:r>
              <a:rPr lang="it-IT" b="1" dirty="0" err="1" smtClean="0">
                <a:solidFill>
                  <a:srgbClr val="000066"/>
                </a:solidFill>
              </a:rPr>
              <a:t>loop</a:t>
            </a:r>
            <a:r>
              <a:rPr lang="it-IT" b="1" dirty="0" smtClean="0">
                <a:solidFill>
                  <a:srgbClr val="000066"/>
                </a:solidFill>
              </a:rPr>
              <a:t>()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Eseguita dopo la funzione </a:t>
            </a:r>
            <a:r>
              <a:rPr lang="it-IT" dirty="0" err="1" smtClean="0">
                <a:solidFill>
                  <a:srgbClr val="000066"/>
                </a:solidFill>
              </a:rPr>
              <a:t>setup</a:t>
            </a:r>
            <a:r>
              <a:rPr lang="it-IT" dirty="0" smtClean="0">
                <a:solidFill>
                  <a:srgbClr val="000066"/>
                </a:solidFill>
              </a:rPr>
              <a:t>()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Esegue ciclicamente il le istruzioni definite al suo interno (ciclo infinito)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Equivalente </a:t>
            </a:r>
            <a:r>
              <a:rPr lang="en-US" dirty="0" err="1" smtClean="0">
                <a:solidFill>
                  <a:srgbClr val="000066"/>
                </a:solidFill>
              </a:rPr>
              <a:t>di</a:t>
            </a:r>
            <a:r>
              <a:rPr lang="en-US" dirty="0" smtClean="0">
                <a:solidFill>
                  <a:srgbClr val="000066"/>
                </a:solidFill>
              </a:rPr>
              <a:t/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while (true) { … } o for ( ; ; ) { … }</a:t>
            </a:r>
            <a:endParaRPr lang="it-IT" dirty="0" smtClean="0"/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La funzione può essere lasciata vuota ma deve essere presente nello sketch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Struttura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programma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F1FE759-1B45-41B0-A38C-7E19DA83A47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00113" y="404813"/>
            <a:ext cx="7343775" cy="657225"/>
          </a:xfrm>
          <a:prstGeom prst="rect">
            <a:avLst/>
          </a:prstGeom>
        </p:spPr>
        <p:txBody>
          <a:bodyPr/>
          <a:lstStyle/>
          <a:p>
            <a:pPr lvl="0" algn="ctr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defRPr/>
            </a:pPr>
            <a:r>
              <a:rPr lang="it-IT" sz="3600" b="1" dirty="0" smtClean="0">
                <a:solidFill>
                  <a:srgbClr val="333399"/>
                </a:solidFill>
                <a:latin typeface="Tahoma" pitchFamily="34" charset="0"/>
              </a:rPr>
              <a:t>Arduino UNO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Siti-Internet\Dibis.it\j4\images\arduino\corso\ArduinoUno_R3_Pinou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806350" cy="52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Arduino</a:t>
            </a:r>
            <a:endParaRPr lang="it-IT" sz="3600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87431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Sistema composto da una famiglia di schede elettroniche di piccole dimensioni e un ambiente software per lo sviluppo di applicazioni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Utile per creare prototipi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Utilizzata per scopi didattici e hobbistici, ma anche da industrie per la progettazione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Adatta per interagire con il mondo esterno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Controllori di luci, di velocità per motori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Sensori di luce, temperatura, umidità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F1FE759-1B45-41B0-A38C-7E19DA83A47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00113" y="404813"/>
            <a:ext cx="7343775" cy="657225"/>
          </a:xfrm>
          <a:prstGeom prst="rect">
            <a:avLst/>
          </a:prstGeom>
        </p:spPr>
        <p:txBody>
          <a:bodyPr/>
          <a:lstStyle/>
          <a:p>
            <a:pPr lvl="0" algn="ctr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defRPr/>
            </a:pPr>
            <a:r>
              <a:rPr lang="it-IT" sz="3600" b="1" dirty="0" smtClean="0">
                <a:solidFill>
                  <a:srgbClr val="333399"/>
                </a:solidFill>
                <a:latin typeface="Tahoma" pitchFamily="34" charset="0"/>
              </a:rPr>
              <a:t>Arduino UNO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Siti-Internet\Dibis.it\j4\images\arduino\corso\ArduinoUno_R3_Pinout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703" y="1071546"/>
            <a:ext cx="6652896" cy="52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862887" cy="46815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Microcontrollore: </a:t>
            </a:r>
            <a:r>
              <a:rPr lang="it-IT" b="1" dirty="0" smtClean="0">
                <a:solidFill>
                  <a:srgbClr val="000066"/>
                </a:solidFill>
              </a:rPr>
              <a:t>ATmega328</a:t>
            </a:r>
            <a:r>
              <a:rPr lang="it-IT" dirty="0" smtClean="0">
                <a:solidFill>
                  <a:srgbClr val="000066"/>
                </a:solidFill>
              </a:rPr>
              <a:t> (</a:t>
            </a:r>
            <a:r>
              <a:rPr lang="it-IT" dirty="0" err="1" smtClean="0">
                <a:solidFill>
                  <a:srgbClr val="000066"/>
                </a:solidFill>
              </a:rPr>
              <a:t>Atmel</a:t>
            </a:r>
            <a:r>
              <a:rPr lang="it-IT" dirty="0" smtClean="0">
                <a:solidFill>
                  <a:srgbClr val="000066"/>
                </a:solidFill>
              </a:rPr>
              <a:t> )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Tensione di lavoro: </a:t>
            </a:r>
            <a:r>
              <a:rPr lang="it-IT" b="1" dirty="0" smtClean="0">
                <a:solidFill>
                  <a:srgbClr val="000066"/>
                </a:solidFill>
              </a:rPr>
              <a:t>5V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Tensione di alimentazione: </a:t>
            </a:r>
            <a:r>
              <a:rPr lang="it-IT" b="1" dirty="0" smtClean="0">
                <a:solidFill>
                  <a:srgbClr val="000066"/>
                </a:solidFill>
              </a:rPr>
              <a:t>7-12 V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Pin di I/O digitali: </a:t>
            </a:r>
            <a:r>
              <a:rPr lang="it-IT" b="1" dirty="0" smtClean="0">
                <a:solidFill>
                  <a:srgbClr val="000066"/>
                </a:solidFill>
              </a:rPr>
              <a:t>14</a:t>
            </a:r>
            <a:r>
              <a:rPr lang="it-IT" dirty="0" smtClean="0">
                <a:solidFill>
                  <a:srgbClr val="000066"/>
                </a:solidFill>
              </a:rPr>
              <a:t> (</a:t>
            </a:r>
            <a:r>
              <a:rPr lang="it-IT" b="1" dirty="0" smtClean="0">
                <a:solidFill>
                  <a:srgbClr val="000066"/>
                </a:solidFill>
              </a:rPr>
              <a:t>6</a:t>
            </a:r>
            <a:r>
              <a:rPr lang="it-IT" dirty="0" smtClean="0">
                <a:solidFill>
                  <a:srgbClr val="000066"/>
                </a:solidFill>
              </a:rPr>
              <a:t> con uscita </a:t>
            </a:r>
            <a:r>
              <a:rPr lang="it-IT" b="1" dirty="0" smtClean="0">
                <a:solidFill>
                  <a:srgbClr val="000066"/>
                </a:solidFill>
              </a:rPr>
              <a:t>PWM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Pin di input analogici: </a:t>
            </a:r>
            <a:r>
              <a:rPr lang="it-IT" b="1" dirty="0" smtClean="0">
                <a:solidFill>
                  <a:srgbClr val="000066"/>
                </a:solidFill>
              </a:rPr>
              <a:t>6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Corrente di uscita massima: </a:t>
            </a:r>
            <a:r>
              <a:rPr lang="it-IT" b="1" dirty="0" smtClean="0">
                <a:solidFill>
                  <a:srgbClr val="000066"/>
                </a:solidFill>
              </a:rPr>
              <a:t>40 </a:t>
            </a:r>
            <a:r>
              <a:rPr lang="it-IT" b="1" dirty="0" err="1" smtClean="0">
                <a:solidFill>
                  <a:srgbClr val="000066"/>
                </a:solidFill>
              </a:rPr>
              <a:t>mA</a:t>
            </a:r>
            <a:endParaRPr lang="it-IT" b="1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Memoria Flash: </a:t>
            </a:r>
            <a:r>
              <a:rPr lang="it-IT" b="1" dirty="0" smtClean="0">
                <a:solidFill>
                  <a:srgbClr val="000066"/>
                </a:solidFill>
              </a:rPr>
              <a:t>32 KB</a:t>
            </a:r>
            <a:r>
              <a:rPr lang="it-IT" dirty="0" smtClean="0">
                <a:solidFill>
                  <a:srgbClr val="000066"/>
                </a:solidFill>
              </a:rPr>
              <a:t> (0,5 KB per </a:t>
            </a:r>
            <a:r>
              <a:rPr lang="it-IT" dirty="0" err="1" smtClean="0">
                <a:solidFill>
                  <a:srgbClr val="000066"/>
                </a:solidFill>
              </a:rPr>
              <a:t>bootloader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SRAM: </a:t>
            </a:r>
            <a:r>
              <a:rPr lang="it-IT" b="1" dirty="0" smtClean="0">
                <a:solidFill>
                  <a:srgbClr val="000066"/>
                </a:solidFill>
              </a:rPr>
              <a:t>2 KB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EEPROM:	</a:t>
            </a:r>
            <a:r>
              <a:rPr lang="it-IT" b="1" dirty="0" smtClean="0">
                <a:solidFill>
                  <a:srgbClr val="000066"/>
                </a:solidFill>
              </a:rPr>
              <a:t>1 KB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Frequenza di clock: </a:t>
            </a:r>
            <a:r>
              <a:rPr lang="it-IT" b="1" dirty="0" smtClean="0">
                <a:solidFill>
                  <a:srgbClr val="000066"/>
                </a:solidFill>
              </a:rPr>
              <a:t>16 MHz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Dimensioni (mm): </a:t>
            </a:r>
            <a:r>
              <a:rPr lang="it-IT" dirty="0" smtClean="0"/>
              <a:t>68,6 × 53,3</a:t>
            </a:r>
            <a:endParaRPr lang="it-IT" b="1" dirty="0" smtClean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333399"/>
                </a:solidFill>
                <a:latin typeface="Tahoma" pitchFamily="34" charset="0"/>
              </a:rPr>
              <a:t>Arduino UNO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4149080"/>
            <a:ext cx="7862887" cy="216024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Pin 0 (RX) e 1 (TX): possono essere utilizzati per ricezione e trasmissione di dati seriali TTL (sono collegati al convertitore seriale USB-TTL)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Pin 2 e 3: possono essere configurati come trigger per </a:t>
            </a:r>
            <a:r>
              <a:rPr lang="it-IT" sz="3000" i="1" dirty="0" smtClean="0">
                <a:solidFill>
                  <a:srgbClr val="000066"/>
                </a:solidFill>
              </a:rPr>
              <a:t>interrupt</a:t>
            </a:r>
            <a:r>
              <a:rPr lang="it-IT" sz="3000" dirty="0" smtClean="0">
                <a:solidFill>
                  <a:srgbClr val="000066"/>
                </a:solidFill>
              </a:rPr>
              <a:t> esterni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Pin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digitali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I/O</a:t>
            </a:r>
            <a:endParaRPr lang="it-IT" sz="3600" dirty="0" smtClean="0"/>
          </a:p>
        </p:txBody>
      </p:sp>
      <p:pic>
        <p:nvPicPr>
          <p:cNvPr id="6" name="Immagine 5" descr="Arduino_UNO_Pin_digi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528816" cy="1728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7584" y="119675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66"/>
                </a:solidFill>
              </a:rPr>
              <a:t>14 pin digitali programmabili per operazioni di Input/Output e PWM (~) con livelli 5 V TTL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356992"/>
            <a:ext cx="7862887" cy="280831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Pin 10, 11, 12, 13: possono essere utilizzati per comunicazioni SPI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Pin 13: connesso ad un LED interno alla scheda tramite un resistore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Corrente massima di 40 </a:t>
            </a:r>
            <a:r>
              <a:rPr lang="it-IT" sz="3000" dirty="0" err="1" smtClean="0">
                <a:solidFill>
                  <a:srgbClr val="000066"/>
                </a:solidFill>
              </a:rPr>
              <a:t>mA</a:t>
            </a:r>
            <a:endParaRPr lang="it-IT" sz="3000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Resistenza di pull-up inseribile via software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Pin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digitali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I/O</a:t>
            </a:r>
            <a:endParaRPr lang="it-IT" sz="3600" dirty="0" smtClean="0"/>
          </a:p>
        </p:txBody>
      </p:sp>
      <p:pic>
        <p:nvPicPr>
          <p:cNvPr id="6" name="Immagine 5" descr="Arduino_UNO_Pin_digi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28816" cy="172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3071810"/>
            <a:ext cx="7862887" cy="3004386"/>
          </a:xfrm>
        </p:spPr>
        <p:txBody>
          <a:bodyPr>
            <a:noAutofit/>
          </a:bodyPr>
          <a:lstStyle/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6 pin di ingresso per segnali analogici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Risoluzione di 10 bit (valori da 0 a 1023)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Possono essere usati anche per operazioni digitali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 pin A4 (SDA) e A5 (SCL) sono usati anche per comunicazioni I2C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Pin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ingresso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analogici</a:t>
            </a:r>
            <a:endParaRPr lang="it-IT" sz="3600" dirty="0" smtClean="0"/>
          </a:p>
        </p:txBody>
      </p:sp>
      <p:pic>
        <p:nvPicPr>
          <p:cNvPr id="6" name="Immagine 5" descr="Arduino_UNO_Pin_digi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4971288" cy="145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57298"/>
            <a:ext cx="7862887" cy="46815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Linguaggio di programmazione basato principalmente sul linguaggio C/</a:t>
            </a:r>
            <a:r>
              <a:rPr lang="it-IT" dirty="0" err="1" smtClean="0">
                <a:solidFill>
                  <a:srgbClr val="000066"/>
                </a:solidFill>
              </a:rPr>
              <a:t>C</a:t>
            </a:r>
            <a:r>
              <a:rPr lang="it-IT" dirty="0" smtClean="0">
                <a:solidFill>
                  <a:srgbClr val="000066"/>
                </a:solidFill>
              </a:rPr>
              <a:t> ++</a:t>
            </a:r>
          </a:p>
          <a:p>
            <a:pPr marL="361950" indent="-361950"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Aggiunte numerose funzioni, soprattutto per le operazioni di input/output</a:t>
            </a:r>
          </a:p>
          <a:p>
            <a:pPr marL="361950" indent="-361950"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L'ambiente Arduino può essere esteso attraverso l'uso di </a:t>
            </a:r>
            <a:r>
              <a:rPr lang="it-IT" i="1" dirty="0" smtClean="0">
                <a:solidFill>
                  <a:srgbClr val="000066"/>
                </a:solidFill>
              </a:rPr>
              <a:t>librerie</a:t>
            </a:r>
          </a:p>
          <a:p>
            <a:pPr marL="361950" indent="-361950"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Le librerie offrono funzionalità aggiuntive per la gestione delle periferiche (sensori, attuatori)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Arduino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Language Reference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862887" cy="46815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pinMode</a:t>
            </a:r>
            <a:r>
              <a:rPr lang="it-IT" b="1" dirty="0" smtClean="0">
                <a:solidFill>
                  <a:srgbClr val="000066"/>
                </a:solidFill>
              </a:rPr>
              <a:t> (pin, mode)</a:t>
            </a:r>
          </a:p>
          <a:p>
            <a:pPr algn="just">
              <a:lnSpc>
                <a:spcPct val="85000"/>
              </a:lnSpc>
              <a:buNone/>
            </a:pPr>
            <a:r>
              <a:rPr lang="it-IT" sz="3000" dirty="0" smtClean="0">
                <a:solidFill>
                  <a:srgbClr val="000066"/>
                </a:solidFill>
              </a:rPr>
              <a:t>Configura il pin come </a:t>
            </a:r>
            <a:r>
              <a:rPr lang="it-IT" sz="3000" i="1" dirty="0" smtClean="0">
                <a:solidFill>
                  <a:srgbClr val="000066"/>
                </a:solidFill>
              </a:rPr>
              <a:t>input</a:t>
            </a:r>
            <a:r>
              <a:rPr lang="it-IT" sz="3000" dirty="0" smtClean="0">
                <a:solidFill>
                  <a:srgbClr val="000066"/>
                </a:solidFill>
              </a:rPr>
              <a:t> o </a:t>
            </a:r>
            <a:r>
              <a:rPr lang="it-IT" sz="3000" i="1" dirty="0" smtClean="0">
                <a:solidFill>
                  <a:srgbClr val="000066"/>
                </a:solidFill>
              </a:rPr>
              <a:t>output</a:t>
            </a:r>
            <a:endParaRPr lang="it-IT" sz="3000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pin: il numero del pin digitale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mode = {INPUT | OUTPUT | </a:t>
            </a:r>
            <a:r>
              <a:rPr lang="it-IT" sz="3000" dirty="0" err="1" smtClean="0">
                <a:solidFill>
                  <a:srgbClr val="000066"/>
                </a:solidFill>
              </a:rPr>
              <a:t>INPUT_PULLUP</a:t>
            </a:r>
            <a:r>
              <a:rPr lang="it-IT" sz="3000" dirty="0" smtClean="0">
                <a:solidFill>
                  <a:srgbClr val="000066"/>
                </a:solidFill>
              </a:rPr>
              <a:t>}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nel modo </a:t>
            </a:r>
            <a:r>
              <a:rPr lang="it-IT" sz="3000" dirty="0" err="1" smtClean="0">
                <a:solidFill>
                  <a:srgbClr val="000066"/>
                </a:solidFill>
              </a:rPr>
              <a:t>INPUT_PULLUP</a:t>
            </a:r>
            <a:r>
              <a:rPr lang="it-IT" sz="3000" dirty="0" smtClean="0">
                <a:solidFill>
                  <a:srgbClr val="000066"/>
                </a:solidFill>
              </a:rPr>
              <a:t> viene collegato un resistore alla linea di alimentazione (+5 V in Arduino UNO) del valore di 20 ÷ 50 kΩ</a:t>
            </a:r>
          </a:p>
          <a:p>
            <a:pPr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nel modo pull-up, senza collegamenti esterni, il pin ha un valore logico alto</a:t>
            </a:r>
          </a:p>
          <a:p>
            <a:pPr>
              <a:lnSpc>
                <a:spcPct val="85000"/>
              </a:lnSpc>
              <a:buNone/>
            </a:pPr>
            <a:endParaRPr lang="it-IT" dirty="0" smtClean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digitali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9457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digitalRead</a:t>
            </a:r>
            <a:r>
              <a:rPr lang="it-IT" sz="3500" b="1" dirty="0" smtClean="0">
                <a:solidFill>
                  <a:srgbClr val="000066"/>
                </a:solidFill>
              </a:rPr>
              <a:t> (pin)</a:t>
            </a:r>
          </a:p>
          <a:p>
            <a:pPr>
              <a:lnSpc>
                <a:spcPct val="105000"/>
              </a:lnSpc>
              <a:buNone/>
            </a:pPr>
            <a:r>
              <a:rPr lang="it-IT" dirty="0" smtClean="0">
                <a:solidFill>
                  <a:srgbClr val="000066"/>
                </a:solidFill>
              </a:rPr>
              <a:t>Legge il valore logico di un pin digitale</a:t>
            </a:r>
          </a:p>
          <a:p>
            <a:pPr>
              <a:lnSpc>
                <a:spcPct val="105000"/>
              </a:lnSpc>
            </a:pPr>
            <a:r>
              <a:rPr lang="it-IT" dirty="0" smtClean="0">
                <a:solidFill>
                  <a:srgbClr val="000066"/>
                </a:solidFill>
              </a:rPr>
              <a:t>pin: il numero del pin digitale</a:t>
            </a:r>
          </a:p>
          <a:p>
            <a:pPr>
              <a:lnSpc>
                <a:spcPct val="105000"/>
              </a:lnSpc>
            </a:pPr>
            <a:r>
              <a:rPr lang="it-IT" dirty="0" smtClean="0">
                <a:solidFill>
                  <a:srgbClr val="000066"/>
                </a:solidFill>
              </a:rPr>
              <a:t>valore restituito: HIGH o LOW</a:t>
            </a:r>
          </a:p>
          <a:p>
            <a:pPr>
              <a:lnSpc>
                <a:spcPct val="105000"/>
              </a:lnSpc>
            </a:pPr>
            <a:r>
              <a:rPr lang="it-IT" dirty="0" smtClean="0">
                <a:solidFill>
                  <a:srgbClr val="000066"/>
                </a:solidFill>
              </a:rPr>
              <a:t>preceduto dall’istruzione </a:t>
            </a:r>
            <a:r>
              <a:rPr lang="it-IT" b="1" dirty="0" err="1" smtClean="0">
                <a:solidFill>
                  <a:srgbClr val="000066"/>
                </a:solidFill>
              </a:rPr>
              <a:t>pinMode</a:t>
            </a:r>
            <a:r>
              <a:rPr lang="it-IT" b="1" dirty="0" smtClean="0">
                <a:solidFill>
                  <a:srgbClr val="000066"/>
                </a:solidFill>
              </a:rPr>
              <a:t>(pin, INPUT)</a:t>
            </a:r>
          </a:p>
          <a:p>
            <a:pPr lvl="1">
              <a:lnSpc>
                <a:spcPct val="105000"/>
              </a:lnSpc>
              <a:buNone/>
            </a:pPr>
            <a:endParaRPr lang="it-IT" sz="1100" b="1" dirty="0" smtClean="0">
              <a:solidFill>
                <a:srgbClr val="000066"/>
              </a:solidFill>
            </a:endParaRPr>
          </a:p>
          <a:p>
            <a:pPr>
              <a:lnSpc>
                <a:spcPct val="105000"/>
              </a:lnSpc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digitalWrite</a:t>
            </a:r>
            <a:r>
              <a:rPr lang="it-IT" sz="3500" b="1" dirty="0" smtClean="0">
                <a:solidFill>
                  <a:srgbClr val="000066"/>
                </a:solidFill>
              </a:rPr>
              <a:t> (pin, </a:t>
            </a:r>
            <a:r>
              <a:rPr lang="it-IT" sz="3500" b="1" dirty="0" err="1" smtClean="0">
                <a:solidFill>
                  <a:srgbClr val="000066"/>
                </a:solidFill>
              </a:rPr>
              <a:t>value</a:t>
            </a:r>
            <a:r>
              <a:rPr lang="it-IT" sz="3500" b="1" dirty="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105000"/>
              </a:lnSpc>
              <a:buNone/>
            </a:pPr>
            <a:r>
              <a:rPr lang="it-IT" dirty="0" smtClean="0">
                <a:solidFill>
                  <a:srgbClr val="000066"/>
                </a:solidFill>
              </a:rPr>
              <a:t>Assegna un valore logico ad un pin digitale</a:t>
            </a:r>
          </a:p>
          <a:p>
            <a:pPr>
              <a:lnSpc>
                <a:spcPct val="105000"/>
              </a:lnSpc>
            </a:pPr>
            <a:r>
              <a:rPr lang="it-IT" dirty="0" smtClean="0">
                <a:solidFill>
                  <a:srgbClr val="000066"/>
                </a:solidFill>
              </a:rPr>
              <a:t>pin: il numero del pin digitale</a:t>
            </a:r>
          </a:p>
          <a:p>
            <a:pPr>
              <a:lnSpc>
                <a:spcPct val="105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value</a:t>
            </a:r>
            <a:r>
              <a:rPr lang="it-IT" dirty="0" smtClean="0">
                <a:solidFill>
                  <a:srgbClr val="000066"/>
                </a:solidFill>
              </a:rPr>
              <a:t>: valore assegnato: HIGH | LOW (1 | 0)</a:t>
            </a:r>
          </a:p>
          <a:p>
            <a:pPr>
              <a:lnSpc>
                <a:spcPct val="105000"/>
              </a:lnSpc>
            </a:pPr>
            <a:r>
              <a:rPr lang="it-IT" dirty="0" smtClean="0">
                <a:solidFill>
                  <a:srgbClr val="000066"/>
                </a:solidFill>
              </a:rPr>
              <a:t>preceduto dall’istruzione </a:t>
            </a:r>
            <a:r>
              <a:rPr lang="it-IT" b="1" dirty="0" err="1" smtClean="0">
                <a:solidFill>
                  <a:srgbClr val="000066"/>
                </a:solidFill>
              </a:rPr>
              <a:t>pinMode</a:t>
            </a:r>
            <a:r>
              <a:rPr lang="it-IT" b="1" dirty="0" smtClean="0">
                <a:solidFill>
                  <a:srgbClr val="000066"/>
                </a:solidFill>
              </a:rPr>
              <a:t>(pin, OUTPUT)</a:t>
            </a:r>
            <a:endParaRPr lang="it-IT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endParaRPr lang="it-IT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  <a:buNone/>
            </a:pPr>
            <a:endParaRPr lang="it-IT" dirty="0" smtClean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digitali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484313"/>
            <a:ext cx="7388250" cy="46815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None/>
            </a:pPr>
            <a:r>
              <a:rPr lang="it-IT" b="1" dirty="0" smtClean="0">
                <a:solidFill>
                  <a:srgbClr val="000066"/>
                </a:solidFill>
              </a:rPr>
              <a:t>Nota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Se il pin è configurato come INPUT:</a:t>
            </a:r>
          </a:p>
          <a:p>
            <a:pPr lvl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digitalWrite</a:t>
            </a:r>
            <a:r>
              <a:rPr lang="it-IT" dirty="0" smtClean="0">
                <a:solidFill>
                  <a:srgbClr val="000066"/>
                </a:solidFill>
              </a:rPr>
              <a:t>(HIGH) </a:t>
            </a:r>
            <a:r>
              <a:rPr lang="it-IT" u="sng" dirty="0" smtClean="0">
                <a:solidFill>
                  <a:srgbClr val="000066"/>
                </a:solidFill>
              </a:rPr>
              <a:t>abilita</a:t>
            </a:r>
            <a:r>
              <a:rPr lang="it-IT" dirty="0" smtClean="0">
                <a:solidFill>
                  <a:srgbClr val="000066"/>
                </a:solidFill>
              </a:rPr>
              <a:t> il </a:t>
            </a:r>
            <a:r>
              <a:rPr lang="it-IT" dirty="0" err="1" smtClean="0">
                <a:solidFill>
                  <a:srgbClr val="000066"/>
                </a:solidFill>
              </a:rPr>
              <a:t>pullup</a:t>
            </a:r>
            <a:r>
              <a:rPr lang="it-IT" dirty="0" smtClean="0">
                <a:solidFill>
                  <a:srgbClr val="000066"/>
                </a:solidFill>
              </a:rPr>
              <a:t> interno</a:t>
            </a:r>
          </a:p>
          <a:p>
            <a:pPr lvl="1">
              <a:lnSpc>
                <a:spcPct val="85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digitalWrite</a:t>
            </a:r>
            <a:r>
              <a:rPr lang="it-IT" dirty="0" smtClean="0">
                <a:solidFill>
                  <a:srgbClr val="000066"/>
                </a:solidFill>
              </a:rPr>
              <a:t>(LOW) </a:t>
            </a:r>
            <a:r>
              <a:rPr lang="it-IT" u="sng" dirty="0" smtClean="0">
                <a:solidFill>
                  <a:srgbClr val="000066"/>
                </a:solidFill>
              </a:rPr>
              <a:t>disabilita</a:t>
            </a:r>
            <a:r>
              <a:rPr lang="it-IT" dirty="0" smtClean="0">
                <a:solidFill>
                  <a:srgbClr val="000066"/>
                </a:solidFill>
              </a:rPr>
              <a:t> il </a:t>
            </a:r>
            <a:r>
              <a:rPr lang="it-IT" dirty="0" err="1" smtClean="0">
                <a:solidFill>
                  <a:srgbClr val="000066"/>
                </a:solidFill>
              </a:rPr>
              <a:t>pullup</a:t>
            </a:r>
            <a:r>
              <a:rPr lang="it-IT" dirty="0" smtClean="0">
                <a:solidFill>
                  <a:srgbClr val="000066"/>
                </a:solidFill>
              </a:rPr>
              <a:t> interno</a:t>
            </a:r>
            <a:endParaRPr lang="it-IT" u="sng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Si consiglia piuttosto di impostare </a:t>
            </a:r>
            <a:r>
              <a:rPr lang="it-IT" dirty="0" err="1" smtClean="0">
                <a:solidFill>
                  <a:srgbClr val="000066"/>
                </a:solidFill>
              </a:rPr>
              <a:t>pinMode</a:t>
            </a:r>
            <a:r>
              <a:rPr lang="it-IT" dirty="0" smtClean="0">
                <a:solidFill>
                  <a:srgbClr val="000066"/>
                </a:solidFill>
              </a:rPr>
              <a:t>() su </a:t>
            </a:r>
            <a:r>
              <a:rPr lang="it-IT" dirty="0" err="1" smtClean="0">
                <a:solidFill>
                  <a:srgbClr val="000066"/>
                </a:solidFill>
              </a:rPr>
              <a:t>INPUT_PULLUP</a:t>
            </a:r>
            <a:r>
              <a:rPr lang="it-IT" dirty="0" smtClean="0">
                <a:solidFill>
                  <a:srgbClr val="000066"/>
                </a:solidFill>
              </a:rPr>
              <a:t> per abilitare il resistore di pull-up interno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digitali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681537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  <a:spcBef>
                <a:spcPts val="768"/>
              </a:spcBef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analogRead</a:t>
            </a:r>
            <a:r>
              <a:rPr lang="it-IT" sz="3500" b="1" dirty="0" smtClean="0">
                <a:solidFill>
                  <a:srgbClr val="000066"/>
                </a:solidFill>
              </a:rPr>
              <a:t> (pin)</a:t>
            </a:r>
          </a:p>
          <a:p>
            <a:pPr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Legge un valore dal pin analogico</a:t>
            </a:r>
          </a:p>
          <a:p>
            <a:pPr marL="361950" indent="-361950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Restituisce un intero compreso tra 0 e 1023</a:t>
            </a:r>
          </a:p>
          <a:p>
            <a:pPr marL="361950" indent="-361950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Su Arduino UNO la risoluzione è uguale a 4,9 </a:t>
            </a:r>
            <a:r>
              <a:rPr lang="it-IT" dirty="0" err="1" smtClean="0">
                <a:solidFill>
                  <a:srgbClr val="000066"/>
                </a:solidFill>
              </a:rPr>
              <a:t>mV</a:t>
            </a:r>
            <a:r>
              <a:rPr lang="it-IT" dirty="0" smtClean="0">
                <a:solidFill>
                  <a:srgbClr val="000066"/>
                </a:solidFill>
              </a:rPr>
              <a:t> (5 volt/1024)</a:t>
            </a:r>
          </a:p>
          <a:p>
            <a:pPr marL="361950" indent="-361950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Il tempo di conversione è di circa 100 ms (massimo 10000 letture al secondo)</a:t>
            </a:r>
          </a:p>
          <a:p>
            <a:pPr marL="361950" indent="-361950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L'intervallo di ingresso può essere modificato utilizzando la funzione </a:t>
            </a:r>
            <a:r>
              <a:rPr lang="it-IT" dirty="0" err="1" smtClean="0">
                <a:solidFill>
                  <a:srgbClr val="000066"/>
                </a:solidFill>
              </a:rPr>
              <a:t>analogReference</a:t>
            </a:r>
            <a:r>
              <a:rPr lang="it-IT" dirty="0" smtClean="0">
                <a:solidFill>
                  <a:srgbClr val="000066"/>
                </a:solidFill>
              </a:rPr>
              <a:t> ()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analogiche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752"/>
            <a:ext cx="7862887" cy="51125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Sviluppato presso l'</a:t>
            </a:r>
            <a:r>
              <a:rPr lang="it-IT" dirty="0" err="1" smtClean="0">
                <a:solidFill>
                  <a:srgbClr val="000066"/>
                </a:solidFill>
              </a:rPr>
              <a:t>Interaction</a:t>
            </a:r>
            <a:r>
              <a:rPr lang="it-IT" dirty="0" smtClean="0">
                <a:solidFill>
                  <a:srgbClr val="000066"/>
                </a:solidFill>
              </a:rPr>
              <a:t> Design </a:t>
            </a:r>
            <a:r>
              <a:rPr lang="it-IT" dirty="0" err="1" smtClean="0">
                <a:solidFill>
                  <a:srgbClr val="000066"/>
                </a:solidFill>
              </a:rPr>
              <a:t>Institute</a:t>
            </a:r>
            <a:r>
              <a:rPr lang="it-IT" dirty="0" smtClean="0">
                <a:solidFill>
                  <a:srgbClr val="000066"/>
                </a:solidFill>
              </a:rPr>
              <a:t>, un istituto di formazione post-dottorale con sede a Ivrea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Il nome deriva da quello di un bar di Ivrea (che richiama a sua volta il nome di Arduino d'Ivrea, re d'Italia nel 1002) frequentato da alcuni dei fondatori del progetto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Ha l’obiettivo di realizzare un sistema hardware-software economico e di semplice utilizzo, per poter essere impiegato anche da persone con limitate competenze in campo elettronico e informatico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Arduino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68153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analogRead</a:t>
            </a:r>
            <a:r>
              <a:rPr lang="it-IT" sz="3500" b="1" dirty="0" smtClean="0">
                <a:solidFill>
                  <a:srgbClr val="000066"/>
                </a:solidFill>
              </a:rPr>
              <a:t> (pin)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Legge un valore dal pin analogico</a:t>
            </a:r>
          </a:p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Restituisce un intero compreso tra 0 e 1023 (risoluzione di 10 bit)</a:t>
            </a:r>
          </a:p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Su Arduino UNO i valori in ingresso devono essere compresi tra 0 e 5 V, quindi la risoluzione è uguale a 4,9 </a:t>
            </a:r>
            <a:r>
              <a:rPr lang="it-IT" dirty="0" err="1" smtClean="0">
                <a:solidFill>
                  <a:srgbClr val="000066"/>
                </a:solidFill>
              </a:rPr>
              <a:t>mV</a:t>
            </a:r>
            <a:r>
              <a:rPr lang="it-IT" dirty="0" smtClean="0">
                <a:solidFill>
                  <a:srgbClr val="000066"/>
                </a:solidFill>
              </a:rPr>
              <a:t> (5 volt/1024)</a:t>
            </a:r>
          </a:p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Il tempo di conversione è di circa 100 ms (massimo 10000 letture al secondo)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analogiche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862887" cy="450059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 pin analogici possono essere indicati con la lettera A oppure con un semplice numero secondo la seguente corrispondenza:</a:t>
            </a:r>
            <a:br>
              <a:rPr lang="it-IT" dirty="0" smtClean="0">
                <a:solidFill>
                  <a:srgbClr val="000066"/>
                </a:solidFill>
              </a:rPr>
            </a:br>
            <a:r>
              <a:rPr lang="it-IT" dirty="0" smtClean="0">
                <a:solidFill>
                  <a:srgbClr val="000066"/>
                </a:solidFill>
              </a:rPr>
              <a:t>A0 = 14, A1 = 15, A2 = 16, A3 = 17, A4 = 18, A5 = 19, A6 = 20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Tensione massima di ingresso +5 V riferita a massa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È possibile cambiare il limite superiore dell’intervallo tramite il pin AREF e la funzione </a:t>
            </a:r>
            <a:r>
              <a:rPr lang="it-IT" dirty="0" err="1" smtClean="0">
                <a:solidFill>
                  <a:srgbClr val="000066"/>
                </a:solidFill>
              </a:rPr>
              <a:t>analogReference</a:t>
            </a:r>
            <a:r>
              <a:rPr lang="it-IT" dirty="0" smtClean="0">
                <a:solidFill>
                  <a:srgbClr val="000066"/>
                </a:solidFill>
              </a:rPr>
              <a:t>()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analogiche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340768"/>
            <a:ext cx="7848872" cy="2376264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5000"/>
              </a:lnSpc>
            </a:pPr>
            <a:r>
              <a:rPr lang="it-IT" sz="2800" dirty="0" smtClean="0">
                <a:solidFill>
                  <a:srgbClr val="000066"/>
                </a:solidFill>
              </a:rPr>
              <a:t>È un tipo di modulazione digitale che dà la possibilità di ottenere una potenza media che dipende dal rapporto tra la larghezza dell'impulso rispetto all’intero periodo (</a:t>
            </a:r>
            <a:r>
              <a:rPr lang="it-IT" sz="2800" dirty="0" err="1" smtClean="0">
                <a:solidFill>
                  <a:srgbClr val="000066"/>
                </a:solidFill>
              </a:rPr>
              <a:t>duty-cycle</a:t>
            </a:r>
            <a:r>
              <a:rPr lang="it-IT" sz="2800" dirty="0" smtClean="0">
                <a:solidFill>
                  <a:srgbClr val="000066"/>
                </a:solidFill>
              </a:rPr>
              <a:t>)</a:t>
            </a:r>
          </a:p>
          <a:p>
            <a:pPr marL="361950" indent="-361950">
              <a:lnSpc>
                <a:spcPct val="85000"/>
              </a:lnSpc>
            </a:pPr>
            <a:r>
              <a:rPr lang="it-IT" sz="2800" dirty="0" smtClean="0">
                <a:solidFill>
                  <a:srgbClr val="000066"/>
                </a:solidFill>
              </a:rPr>
              <a:t>Usato, ad esempio, per variare la luminosità di sorgenti luminose o la velocità di motori elettrici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Modulazione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a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larghezza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impulso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/>
            </a:r>
            <a:b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</a:br>
            <a:r>
              <a:rPr lang="en-GB" sz="2700" dirty="0" smtClean="0">
                <a:solidFill>
                  <a:srgbClr val="333399"/>
                </a:solidFill>
                <a:latin typeface="Tahoma" pitchFamily="34" charset="0"/>
              </a:rPr>
              <a:t>Pulse Width Modulation (PWM)</a:t>
            </a:r>
            <a:endParaRPr lang="it-IT" sz="2700" dirty="0" smtClean="0"/>
          </a:p>
        </p:txBody>
      </p:sp>
      <p:pic>
        <p:nvPicPr>
          <p:cNvPr id="6" name="Immagine 5" descr="p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160520" cy="226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85860"/>
            <a:ext cx="7786741" cy="46815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analogWrite</a:t>
            </a:r>
            <a:r>
              <a:rPr lang="it-IT" sz="3500" b="1" dirty="0" smtClean="0">
                <a:solidFill>
                  <a:srgbClr val="000066"/>
                </a:solidFill>
              </a:rPr>
              <a:t> (pin, </a:t>
            </a:r>
            <a:r>
              <a:rPr lang="it-IT" sz="3500" b="1" dirty="0" err="1" smtClean="0">
                <a:solidFill>
                  <a:srgbClr val="000066"/>
                </a:solidFill>
              </a:rPr>
              <a:t>value</a:t>
            </a:r>
            <a:r>
              <a:rPr lang="it-IT" sz="3500" b="1" dirty="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66"/>
                </a:solidFill>
              </a:rPr>
              <a:t>È una operazione di scrittura </a:t>
            </a:r>
            <a:r>
              <a:rPr lang="it-IT" i="1" dirty="0" err="1" smtClean="0">
                <a:solidFill>
                  <a:srgbClr val="000066"/>
                </a:solidFill>
              </a:rPr>
              <a:t>pseudo-analogica</a:t>
            </a:r>
            <a:r>
              <a:rPr lang="it-IT" dirty="0" smtClean="0">
                <a:solidFill>
                  <a:srgbClr val="000066"/>
                </a:solidFill>
              </a:rPr>
              <a:t> in quanto viene generato un segnale PWM</a:t>
            </a:r>
          </a:p>
          <a:p>
            <a:pPr>
              <a:lnSpc>
                <a:spcPct val="90000"/>
              </a:lnSpc>
            </a:pPr>
            <a:r>
              <a:rPr lang="it-IT" dirty="0" err="1" smtClean="0">
                <a:solidFill>
                  <a:srgbClr val="000066"/>
                </a:solidFill>
              </a:rPr>
              <a:t>value</a:t>
            </a:r>
            <a:r>
              <a:rPr lang="it-IT" dirty="0" smtClean="0">
                <a:solidFill>
                  <a:srgbClr val="000066"/>
                </a:solidFill>
              </a:rPr>
              <a:t>: valore compreso tra 0 e 255 (8 bit): varia la larghezza degli impulsi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66"/>
                </a:solidFill>
              </a:rPr>
              <a:t>0 equivale a </a:t>
            </a:r>
            <a:r>
              <a:rPr lang="it-IT" dirty="0" err="1" smtClean="0">
                <a:solidFill>
                  <a:srgbClr val="000066"/>
                </a:solidFill>
              </a:rPr>
              <a:t>digitalWrite</a:t>
            </a:r>
            <a:r>
              <a:rPr lang="it-IT" dirty="0" smtClean="0">
                <a:solidFill>
                  <a:srgbClr val="000066"/>
                </a:solidFill>
              </a:rPr>
              <a:t>(LOW)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66"/>
                </a:solidFill>
              </a:rPr>
              <a:t>255 equivale a </a:t>
            </a:r>
            <a:r>
              <a:rPr lang="it-IT" dirty="0" err="1" smtClean="0">
                <a:solidFill>
                  <a:srgbClr val="000066"/>
                </a:solidFill>
              </a:rPr>
              <a:t>digitalWrite</a:t>
            </a:r>
            <a:r>
              <a:rPr lang="it-IT" dirty="0" smtClean="0">
                <a:solidFill>
                  <a:srgbClr val="000066"/>
                </a:solidFill>
              </a:rPr>
              <a:t>(HIGH)</a:t>
            </a:r>
          </a:p>
          <a:p>
            <a:pPr>
              <a:lnSpc>
                <a:spcPct val="90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Nota</a:t>
            </a:r>
            <a:r>
              <a:rPr lang="it-IT" dirty="0" smtClean="0">
                <a:solidFill>
                  <a:srgbClr val="000066"/>
                </a:solidFill>
              </a:rPr>
              <a:t>: i segnali PWM sui pin 5 e 6 hanno cicli di lavoro superiori a quanto impostato, soprattutto per valori minori di 10, a causa di interazioni con le funzioni </a:t>
            </a:r>
            <a:r>
              <a:rPr lang="it-IT" dirty="0" err="1" smtClean="0">
                <a:solidFill>
                  <a:srgbClr val="000066"/>
                </a:solidFill>
              </a:rPr>
              <a:t>millis</a:t>
            </a:r>
            <a:r>
              <a:rPr lang="it-IT" dirty="0" smtClean="0">
                <a:solidFill>
                  <a:srgbClr val="000066"/>
                </a:solidFill>
              </a:rPr>
              <a:t>() e </a:t>
            </a:r>
            <a:r>
              <a:rPr lang="it-IT" dirty="0" err="1" smtClean="0">
                <a:solidFill>
                  <a:srgbClr val="000066"/>
                </a:solidFill>
              </a:rPr>
              <a:t>delay</a:t>
            </a:r>
            <a:r>
              <a:rPr lang="it-IT" dirty="0" smtClean="0">
                <a:solidFill>
                  <a:srgbClr val="000066"/>
                </a:solidFill>
              </a:rPr>
              <a:t>()</a:t>
            </a:r>
          </a:p>
          <a:p>
            <a:pPr>
              <a:lnSpc>
                <a:spcPct val="85000"/>
              </a:lnSpc>
              <a:buNone/>
            </a:pPr>
            <a:endParaRPr lang="it-IT" dirty="0" smtClean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: I/O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analogiche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874314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768"/>
              </a:spcBef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delay</a:t>
            </a:r>
            <a:r>
              <a:rPr lang="it-IT" b="1" dirty="0" smtClean="0">
                <a:solidFill>
                  <a:srgbClr val="000066"/>
                </a:solidFill>
              </a:rPr>
              <a:t>(ms)</a:t>
            </a:r>
          </a:p>
          <a:p>
            <a:pPr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Mette in pausa l’esecuzione del programma per un intervallo di tempo, in millisecondi, indicato dal parametro </a:t>
            </a:r>
            <a:r>
              <a:rPr lang="it-IT" b="1" dirty="0" smtClean="0">
                <a:solidFill>
                  <a:srgbClr val="000066"/>
                </a:solidFill>
              </a:rPr>
              <a:t>ms</a:t>
            </a:r>
            <a:r>
              <a:rPr lang="it-IT" dirty="0" smtClean="0">
                <a:solidFill>
                  <a:srgbClr val="000066"/>
                </a:solidFill>
              </a:rPr>
              <a:t>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long)</a:t>
            </a:r>
          </a:p>
          <a:p>
            <a:pPr>
              <a:lnSpc>
                <a:spcPct val="95000"/>
              </a:lnSpc>
              <a:spcBef>
                <a:spcPts val="768"/>
              </a:spcBef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delayMicroseconds</a:t>
            </a:r>
            <a:r>
              <a:rPr lang="it-IT" b="1" dirty="0" smtClean="0">
                <a:solidFill>
                  <a:srgbClr val="000066"/>
                </a:solidFill>
              </a:rPr>
              <a:t>(µs)</a:t>
            </a:r>
          </a:p>
          <a:p>
            <a:pPr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Mette in pausa l’esecuzione del programma per l’intervallo di tempo, indicato dal parametro </a:t>
            </a:r>
            <a:r>
              <a:rPr lang="it-IT" b="1" dirty="0" smtClean="0">
                <a:solidFill>
                  <a:srgbClr val="000066"/>
                </a:solidFill>
              </a:rPr>
              <a:t>µs</a:t>
            </a:r>
            <a:r>
              <a:rPr lang="it-IT" dirty="0" smtClean="0">
                <a:solidFill>
                  <a:srgbClr val="000066"/>
                </a:solidFill>
              </a:rPr>
              <a:t>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long)</a:t>
            </a:r>
          </a:p>
          <a:p>
            <a:pPr lvl="1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valore massimo: 16383 (14 bit)</a:t>
            </a:r>
          </a:p>
          <a:p>
            <a:pPr lvl="1"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accuratezza della funzione: circa 3 µs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tempo</a:t>
            </a:r>
            <a:endParaRPr lang="it-IT" sz="3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6815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ts val="768"/>
              </a:spcBef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millis</a:t>
            </a:r>
            <a:r>
              <a:rPr lang="it-IT" sz="3500" b="1" dirty="0" smtClean="0">
                <a:solidFill>
                  <a:srgbClr val="000066"/>
                </a:solidFill>
              </a:rPr>
              <a:t> ()</a:t>
            </a:r>
          </a:p>
          <a:p>
            <a:pPr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Restituisce il numero di millisecondi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long) trascorsi da quando è  iniziato il programma in esecuzione (ritorna a 0 dopo circa 50 giorni)</a:t>
            </a:r>
          </a:p>
          <a:p>
            <a:pPr>
              <a:lnSpc>
                <a:spcPct val="95000"/>
              </a:lnSpc>
              <a:spcBef>
                <a:spcPts val="768"/>
              </a:spcBef>
              <a:buNone/>
            </a:pPr>
            <a:endParaRPr lang="it-IT" sz="1300" dirty="0" smtClean="0">
              <a:solidFill>
                <a:srgbClr val="000066"/>
              </a:solidFill>
            </a:endParaRPr>
          </a:p>
          <a:p>
            <a:pPr>
              <a:lnSpc>
                <a:spcPct val="95000"/>
              </a:lnSpc>
              <a:spcBef>
                <a:spcPts val="768"/>
              </a:spcBef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micros</a:t>
            </a:r>
            <a:r>
              <a:rPr lang="it-IT" b="1" dirty="0" smtClean="0">
                <a:solidFill>
                  <a:srgbClr val="000066"/>
                </a:solidFill>
              </a:rPr>
              <a:t>()</a:t>
            </a:r>
          </a:p>
          <a:p>
            <a:pPr>
              <a:lnSpc>
                <a:spcPct val="9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Restituisce il numero di microsecondi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long) trascorsi da quando è  iniziato il programma in esecuzione (ritorna a 0 dopo circa 70 minuti)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Funzioni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tempo</a:t>
            </a:r>
            <a:endParaRPr lang="it-IT" sz="3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14422"/>
            <a:ext cx="7862887" cy="50720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  <a:spcBef>
                <a:spcPts val="768"/>
              </a:spcBef>
              <a:buNone/>
            </a:pPr>
            <a:r>
              <a:rPr lang="it-IT" sz="3500" b="1" dirty="0" err="1" smtClean="0">
                <a:solidFill>
                  <a:srgbClr val="000066"/>
                </a:solidFill>
              </a:rPr>
              <a:t>pulseIn</a:t>
            </a:r>
            <a:r>
              <a:rPr lang="it-IT" sz="3500" b="1" dirty="0" smtClean="0">
                <a:solidFill>
                  <a:srgbClr val="000066"/>
                </a:solidFill>
              </a:rPr>
              <a:t>(pin, </a:t>
            </a:r>
            <a:r>
              <a:rPr lang="it-IT" sz="3500" b="1" dirty="0" err="1" smtClean="0">
                <a:solidFill>
                  <a:srgbClr val="000066"/>
                </a:solidFill>
              </a:rPr>
              <a:t>value</a:t>
            </a:r>
            <a:r>
              <a:rPr lang="it-IT" sz="3500" b="1" dirty="0" smtClean="0">
                <a:solidFill>
                  <a:srgbClr val="000066"/>
                </a:solidFill>
              </a:rPr>
              <a:t>), </a:t>
            </a:r>
            <a:r>
              <a:rPr lang="it-IT" sz="3500" b="1" dirty="0" err="1" smtClean="0">
                <a:solidFill>
                  <a:srgbClr val="000066"/>
                </a:solidFill>
              </a:rPr>
              <a:t>pulseIn</a:t>
            </a:r>
            <a:r>
              <a:rPr lang="it-IT" sz="3500" b="1" dirty="0" smtClean="0">
                <a:solidFill>
                  <a:srgbClr val="000066"/>
                </a:solidFill>
              </a:rPr>
              <a:t>(pin, </a:t>
            </a:r>
            <a:r>
              <a:rPr lang="it-IT" sz="3500" b="1" dirty="0" err="1" smtClean="0">
                <a:solidFill>
                  <a:srgbClr val="000066"/>
                </a:solidFill>
              </a:rPr>
              <a:t>value</a:t>
            </a:r>
            <a:r>
              <a:rPr lang="it-IT" sz="3500" b="1" dirty="0" smtClean="0">
                <a:solidFill>
                  <a:srgbClr val="000066"/>
                </a:solidFill>
              </a:rPr>
              <a:t>, timeout)</a:t>
            </a:r>
          </a:p>
          <a:p>
            <a:pPr>
              <a:lnSpc>
                <a:spcPct val="105000"/>
              </a:lnSpc>
              <a:spcBef>
                <a:spcPts val="768"/>
              </a:spcBef>
            </a:pPr>
            <a:r>
              <a:rPr lang="it-IT" sz="3300" dirty="0" smtClean="0">
                <a:solidFill>
                  <a:srgbClr val="000066"/>
                </a:solidFill>
              </a:rPr>
              <a:t>Legge la durata di un impulso in microsecondi</a:t>
            </a:r>
          </a:p>
          <a:p>
            <a:pPr>
              <a:lnSpc>
                <a:spcPct val="105000"/>
              </a:lnSpc>
              <a:spcBef>
                <a:spcPts val="768"/>
              </a:spcBef>
            </a:pPr>
            <a:r>
              <a:rPr lang="it-IT" sz="3300" dirty="0" smtClean="0">
                <a:solidFill>
                  <a:srgbClr val="000066"/>
                </a:solidFill>
              </a:rPr>
              <a:t>se </a:t>
            </a:r>
            <a:r>
              <a:rPr lang="it-IT" sz="3300" dirty="0" err="1" smtClean="0">
                <a:solidFill>
                  <a:srgbClr val="000066"/>
                </a:solidFill>
              </a:rPr>
              <a:t>value</a:t>
            </a:r>
            <a:r>
              <a:rPr lang="it-IT" sz="3300" dirty="0" smtClean="0">
                <a:solidFill>
                  <a:srgbClr val="000066"/>
                </a:solidFill>
              </a:rPr>
              <a:t> è impostato a HIGH, inizia la temporizzazione con la transizione di livello</a:t>
            </a:r>
            <a:br>
              <a:rPr lang="it-IT" sz="3300" dirty="0" smtClean="0">
                <a:solidFill>
                  <a:srgbClr val="000066"/>
                </a:solidFill>
              </a:rPr>
            </a:br>
            <a:r>
              <a:rPr lang="it-IT" sz="3300" dirty="0" smtClean="0">
                <a:solidFill>
                  <a:srgbClr val="000066"/>
                </a:solidFill>
              </a:rPr>
              <a:t>LOW </a:t>
            </a:r>
            <a:r>
              <a:rPr lang="it-IT" sz="3300" dirty="0" smtClean="0"/>
              <a:t>→</a:t>
            </a:r>
            <a:r>
              <a:rPr lang="it-IT" sz="3300" dirty="0" smtClean="0">
                <a:solidFill>
                  <a:srgbClr val="000066"/>
                </a:solidFill>
              </a:rPr>
              <a:t> HIGH e termina il conteggio con la transizione HIGH → LOW</a:t>
            </a:r>
          </a:p>
          <a:p>
            <a:pPr>
              <a:lnSpc>
                <a:spcPct val="105000"/>
              </a:lnSpc>
              <a:spcBef>
                <a:spcPts val="768"/>
              </a:spcBef>
            </a:pPr>
            <a:r>
              <a:rPr lang="it-IT" sz="3300" dirty="0" smtClean="0">
                <a:solidFill>
                  <a:srgbClr val="000066"/>
                </a:solidFill>
              </a:rPr>
              <a:t>se </a:t>
            </a:r>
            <a:r>
              <a:rPr lang="it-IT" sz="3300" dirty="0" err="1" smtClean="0">
                <a:solidFill>
                  <a:srgbClr val="000066"/>
                </a:solidFill>
              </a:rPr>
              <a:t>value</a:t>
            </a:r>
            <a:r>
              <a:rPr lang="it-IT" sz="3300" dirty="0" smtClean="0">
                <a:solidFill>
                  <a:srgbClr val="000066"/>
                </a:solidFill>
              </a:rPr>
              <a:t> è impostato a LOW, inizia la temporizzazione con la transizione di livello</a:t>
            </a:r>
            <a:br>
              <a:rPr lang="it-IT" sz="3300" dirty="0" smtClean="0">
                <a:solidFill>
                  <a:srgbClr val="000066"/>
                </a:solidFill>
              </a:rPr>
            </a:br>
            <a:r>
              <a:rPr lang="it-IT" sz="3300" dirty="0" smtClean="0">
                <a:solidFill>
                  <a:srgbClr val="000066"/>
                </a:solidFill>
              </a:rPr>
              <a:t>HIGH </a:t>
            </a:r>
            <a:r>
              <a:rPr lang="it-IT" sz="3300" dirty="0" smtClean="0"/>
              <a:t>→</a:t>
            </a:r>
            <a:r>
              <a:rPr lang="it-IT" sz="3300" dirty="0" smtClean="0">
                <a:solidFill>
                  <a:srgbClr val="000066"/>
                </a:solidFill>
              </a:rPr>
              <a:t> LOW e termina il conteggio con la transizione LOW → HIGH</a:t>
            </a:r>
          </a:p>
          <a:p>
            <a:pPr>
              <a:lnSpc>
                <a:spcPct val="105000"/>
              </a:lnSpc>
              <a:spcBef>
                <a:spcPts val="768"/>
              </a:spcBef>
            </a:pPr>
            <a:r>
              <a:rPr lang="it-IT" sz="3300" dirty="0" smtClean="0">
                <a:solidFill>
                  <a:srgbClr val="000066"/>
                </a:solidFill>
              </a:rPr>
              <a:t>timeout: massimo tempo di attesa (µs)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Durata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di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impulso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945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0066"/>
                </a:solidFill>
              </a:rPr>
              <a:t>tone(pin, frequency), 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0066"/>
                </a:solidFill>
              </a:rPr>
              <a:t>tone(pin, frequency, duration)</a:t>
            </a:r>
            <a:endParaRPr lang="it-IT" sz="3500" b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0066"/>
                </a:solidFill>
              </a:rPr>
              <a:t>Genera un'onda quadra (tono)</a:t>
            </a:r>
          </a:p>
          <a:p>
            <a:r>
              <a:rPr lang="it-IT" dirty="0" smtClean="0">
                <a:solidFill>
                  <a:srgbClr val="000066"/>
                </a:solidFill>
              </a:rPr>
              <a:t>pin: il pin su cui generare il tono</a:t>
            </a:r>
          </a:p>
          <a:p>
            <a:r>
              <a:rPr lang="it-IT" dirty="0" err="1" smtClean="0">
                <a:solidFill>
                  <a:srgbClr val="000066"/>
                </a:solidFill>
              </a:rPr>
              <a:t>frequency</a:t>
            </a:r>
            <a:r>
              <a:rPr lang="it-IT" dirty="0" smtClean="0">
                <a:solidFill>
                  <a:srgbClr val="000066"/>
                </a:solidFill>
              </a:rPr>
              <a:t>: la frequenza del tono in Hz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</a:t>
            </a:r>
            <a:r>
              <a:rPr lang="it-IT" dirty="0" err="1" smtClean="0">
                <a:solidFill>
                  <a:srgbClr val="000066"/>
                </a:solidFill>
              </a:rPr>
              <a:t>int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r>
              <a:rPr lang="it-IT" dirty="0" err="1" smtClean="0">
                <a:solidFill>
                  <a:srgbClr val="000066"/>
                </a:solidFill>
              </a:rPr>
              <a:t>duration</a:t>
            </a:r>
            <a:r>
              <a:rPr lang="it-IT" dirty="0" smtClean="0">
                <a:solidFill>
                  <a:srgbClr val="000066"/>
                </a:solidFill>
              </a:rPr>
              <a:t>: la durata del tono in millisecondi (</a:t>
            </a:r>
            <a:r>
              <a:rPr lang="it-IT" dirty="0" err="1" smtClean="0">
                <a:solidFill>
                  <a:srgbClr val="000066"/>
                </a:solidFill>
              </a:rPr>
              <a:t>unsigned</a:t>
            </a:r>
            <a:r>
              <a:rPr lang="it-IT" dirty="0" smtClean="0">
                <a:solidFill>
                  <a:srgbClr val="000066"/>
                </a:solidFill>
              </a:rPr>
              <a:t> long)</a:t>
            </a:r>
          </a:p>
          <a:p>
            <a:pPr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noTone</a:t>
            </a:r>
            <a:r>
              <a:rPr lang="it-IT" b="1" dirty="0" smtClean="0">
                <a:solidFill>
                  <a:srgbClr val="000066"/>
                </a:solidFill>
              </a:rPr>
              <a:t> (pin)</a:t>
            </a:r>
          </a:p>
          <a:p>
            <a:r>
              <a:rPr lang="it-IT" dirty="0" smtClean="0">
                <a:solidFill>
                  <a:srgbClr val="000066"/>
                </a:solidFill>
              </a:rPr>
              <a:t>Arresta la generazione del tono attivato dalla funzione </a:t>
            </a:r>
            <a:r>
              <a:rPr lang="it-IT" b="1" dirty="0" smtClean="0">
                <a:solidFill>
                  <a:srgbClr val="000066"/>
                </a:solidFill>
              </a:rPr>
              <a:t>tone()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Generare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suono</a:t>
            </a:r>
            <a:endParaRPr lang="it-IT" sz="3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862887" cy="48028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È possibile generare </a:t>
            </a:r>
            <a:r>
              <a:rPr lang="it-IT" u="sng" dirty="0" smtClean="0">
                <a:solidFill>
                  <a:srgbClr val="000066"/>
                </a:solidFill>
              </a:rPr>
              <a:t>solo</a:t>
            </a:r>
            <a:r>
              <a:rPr lang="it-IT" dirty="0" smtClean="0">
                <a:solidFill>
                  <a:srgbClr val="000066"/>
                </a:solidFill>
              </a:rPr>
              <a:t> un suono alla volta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Se un suono è già in esecuzione, su di un pin diverso, la chiamata a tone() non avrà effetto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Per eseguire due toni in successione è necessario far seguire la funzione da </a:t>
            </a:r>
            <a:r>
              <a:rPr lang="it-IT" b="1" dirty="0" err="1" smtClean="0">
                <a:solidFill>
                  <a:srgbClr val="000066"/>
                </a:solidFill>
              </a:rPr>
              <a:t>delay</a:t>
            </a:r>
            <a:r>
              <a:rPr lang="it-IT" dirty="0" smtClean="0">
                <a:solidFill>
                  <a:srgbClr val="000066"/>
                </a:solidFill>
              </a:rPr>
              <a:t>() altrimenti il suono viene eliminato prima del completamento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Se non è indicata la durata, il suono continua fino ad un’eventuale chiamata a </a:t>
            </a:r>
            <a:r>
              <a:rPr lang="it-IT" b="1" dirty="0" err="1" smtClean="0">
                <a:solidFill>
                  <a:srgbClr val="000066"/>
                </a:solidFill>
              </a:rPr>
              <a:t>noTone</a:t>
            </a:r>
            <a:r>
              <a:rPr lang="it-IT" b="1" dirty="0" smtClean="0">
                <a:solidFill>
                  <a:srgbClr val="000066"/>
                </a:solidFill>
              </a:rPr>
              <a:t> ()</a:t>
            </a:r>
            <a:endParaRPr lang="it-IT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L'uso della funzione tone() interferisce con l'uscita PWM sui pin 3 e 11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Non è possibile generare suoni inferiori a 31 Hz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Generare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suono</a:t>
            </a:r>
            <a:endParaRPr lang="it-IT" sz="3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>
            <a:normAutofit lnSpcReduction="10000"/>
          </a:bodyPr>
          <a:lstStyle/>
          <a:p>
            <a:pPr marL="358775" indent="-358775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 microcontrollori hanno l’obiettivo principale di prendere informazioni dalle periferiche ed elaborarle per generare eventuali output</a:t>
            </a:r>
          </a:p>
          <a:p>
            <a:pPr marL="358775" indent="-358775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L’unità centrale deve essere in grado di sapere quando la periferica ha dati da elaborare</a:t>
            </a:r>
          </a:p>
          <a:p>
            <a:pPr marL="358775" indent="-358775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Due modi:</a:t>
            </a:r>
          </a:p>
          <a:p>
            <a:pPr lvl="1"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Polling</a:t>
            </a:r>
            <a:r>
              <a:rPr lang="it-IT" dirty="0" smtClean="0">
                <a:solidFill>
                  <a:srgbClr val="000066"/>
                </a:solidFill>
              </a:rPr>
              <a:t>: il microcontrollore interroga periodicamente ogni periferica</a:t>
            </a:r>
          </a:p>
          <a:p>
            <a:pPr lvl="1"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Interrupt</a:t>
            </a:r>
            <a:r>
              <a:rPr lang="it-IT" dirty="0" smtClean="0">
                <a:solidFill>
                  <a:srgbClr val="000066"/>
                </a:solidFill>
              </a:rPr>
              <a:t>: la periferica invia al sistema una richiesta di intervento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Polling e Interrupt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488237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it-IT" dirty="0" smtClean="0">
                <a:solidFill>
                  <a:srgbClr val="000066"/>
                </a:solidFill>
              </a:rPr>
              <a:t>Tutto il software di supporto è libero e open source</a:t>
            </a:r>
          </a:p>
          <a:p>
            <a:pPr>
              <a:lnSpc>
                <a:spcPct val="95000"/>
              </a:lnSpc>
            </a:pPr>
            <a:r>
              <a:rPr lang="it-IT" dirty="0" smtClean="0">
                <a:solidFill>
                  <a:srgbClr val="000066"/>
                </a:solidFill>
              </a:rPr>
              <a:t>Gli schemi circuitali sono distribuiti come “hardware libero”</a:t>
            </a:r>
          </a:p>
          <a:p>
            <a:pPr>
              <a:lnSpc>
                <a:spcPct val="95000"/>
              </a:lnSpc>
            </a:pPr>
            <a:r>
              <a:rPr lang="it-IT" dirty="0" smtClean="0">
                <a:solidFill>
                  <a:srgbClr val="000066"/>
                </a:solidFill>
              </a:rPr>
              <a:t>L’opportunità di realizzare cloni o schede con caratteristiche simili, ha reso possibile lo sviluppo di numerose schede alternative</a:t>
            </a:r>
          </a:p>
          <a:p>
            <a:pPr>
              <a:lnSpc>
                <a:spcPct val="95000"/>
              </a:lnSpc>
            </a:pPr>
            <a:r>
              <a:rPr lang="it-IT" dirty="0" smtClean="0">
                <a:solidFill>
                  <a:srgbClr val="000066"/>
                </a:solidFill>
              </a:rPr>
              <a:t>Possibilità di ampliamento con schede di espansione dette </a:t>
            </a:r>
            <a:r>
              <a:rPr lang="it-IT" b="1" dirty="0" err="1" smtClean="0">
                <a:solidFill>
                  <a:srgbClr val="000066"/>
                </a:solidFill>
              </a:rPr>
              <a:t>shield</a:t>
            </a:r>
            <a:r>
              <a:rPr lang="it-IT" dirty="0" smtClean="0">
                <a:solidFill>
                  <a:srgbClr val="000066"/>
                </a:solidFill>
              </a:rPr>
              <a:t> (scudo)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E999CD-55E1-4D8E-B4CE-F8B145EAC8E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Arduino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85860"/>
            <a:ext cx="7862887" cy="489654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La periferica genera un </a:t>
            </a:r>
            <a:r>
              <a:rPr lang="it-IT" i="1" dirty="0" smtClean="0">
                <a:solidFill>
                  <a:srgbClr val="000066"/>
                </a:solidFill>
              </a:rPr>
              <a:t>segnale</a:t>
            </a:r>
            <a:r>
              <a:rPr lang="it-IT" dirty="0" smtClean="0">
                <a:solidFill>
                  <a:srgbClr val="000066"/>
                </a:solidFill>
              </a:rPr>
              <a:t> che provoca la temporanea interruzione del processo principale in corso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La richiesta di interrupt può essere generata  da un </a:t>
            </a:r>
            <a:r>
              <a:rPr lang="it-IT" i="1" dirty="0" smtClean="0">
                <a:solidFill>
                  <a:srgbClr val="000066"/>
                </a:solidFill>
              </a:rPr>
              <a:t>evento</a:t>
            </a:r>
            <a:r>
              <a:rPr lang="it-IT" dirty="0" smtClean="0">
                <a:solidFill>
                  <a:srgbClr val="000066"/>
                </a:solidFill>
              </a:rPr>
              <a:t> interno (es. timer) oppure dalla variazione dello stato di un pin </a:t>
            </a:r>
          </a:p>
          <a:p>
            <a:pPr>
              <a:lnSpc>
                <a:spcPct val="85000"/>
              </a:lnSpc>
              <a:spcBef>
                <a:spcPts val="768"/>
              </a:spcBef>
            </a:pPr>
            <a:r>
              <a:rPr lang="it-IT" dirty="0" smtClean="0">
                <a:solidFill>
                  <a:srgbClr val="000066"/>
                </a:solidFill>
              </a:rPr>
              <a:t>L’interrupt viene gestito da apposite funzioni:</a:t>
            </a:r>
          </a:p>
          <a:p>
            <a:pPr lvl="1">
              <a:lnSpc>
                <a:spcPct val="85000"/>
              </a:lnSpc>
              <a:spcBef>
                <a:spcPts val="768"/>
              </a:spcBef>
            </a:pPr>
            <a:r>
              <a:rPr lang="it-IT" sz="3000" dirty="0" err="1" smtClean="0">
                <a:solidFill>
                  <a:srgbClr val="000066"/>
                </a:solidFill>
              </a:rPr>
              <a:t>attachInterrupt</a:t>
            </a:r>
            <a:r>
              <a:rPr lang="it-IT" sz="3000" dirty="0" smtClean="0">
                <a:solidFill>
                  <a:srgbClr val="000066"/>
                </a:solidFill>
              </a:rPr>
              <a:t>(</a:t>
            </a:r>
            <a:r>
              <a:rPr lang="it-IT" sz="3000" dirty="0" err="1" smtClean="0">
                <a:solidFill>
                  <a:srgbClr val="000066"/>
                </a:solidFill>
              </a:rPr>
              <a:t>interruptID</a:t>
            </a:r>
            <a:r>
              <a:rPr lang="it-IT" sz="3000" dirty="0" smtClean="0">
                <a:solidFill>
                  <a:srgbClr val="000066"/>
                </a:solidFill>
              </a:rPr>
              <a:t>, ISR,  mode)</a:t>
            </a:r>
          </a:p>
          <a:p>
            <a:pPr lvl="1">
              <a:lnSpc>
                <a:spcPct val="85000"/>
              </a:lnSpc>
              <a:spcBef>
                <a:spcPts val="768"/>
              </a:spcBef>
            </a:pPr>
            <a:r>
              <a:rPr lang="it-IT" sz="3000" dirty="0" err="1" smtClean="0">
                <a:solidFill>
                  <a:srgbClr val="000066"/>
                </a:solidFill>
              </a:rPr>
              <a:t>detachInterrupt</a:t>
            </a:r>
            <a:r>
              <a:rPr lang="it-IT" sz="3000" dirty="0" smtClean="0">
                <a:solidFill>
                  <a:srgbClr val="000066"/>
                </a:solidFill>
              </a:rPr>
              <a:t>(</a:t>
            </a:r>
            <a:r>
              <a:rPr lang="it-IT" sz="3000" dirty="0" err="1" smtClean="0">
                <a:solidFill>
                  <a:srgbClr val="000066"/>
                </a:solidFill>
              </a:rPr>
              <a:t>digitalPinToInterrupt</a:t>
            </a:r>
            <a:r>
              <a:rPr lang="it-IT" sz="3000" dirty="0" smtClean="0">
                <a:solidFill>
                  <a:srgbClr val="000066"/>
                </a:solidFill>
              </a:rPr>
              <a:t>(pin))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Interrupt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Arduino Uno può gestire solo 2 interrupt hardware tramite i pin 2 e 3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Altre schede Arduino hanno maggiori possibilità di gestione dell’interrupt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All'accensione del processore, gli interrupt sono abilitati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L’IDE di Arduino semplifica l’uso degli interrupt introducendo però alcune limitazioni rispetto alle effettive possibilità del microcontrollore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Interrupt con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Arduino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UNO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Le </a:t>
            </a:r>
            <a:r>
              <a:rPr lang="it-IT" b="1" dirty="0" smtClean="0">
                <a:solidFill>
                  <a:srgbClr val="000066"/>
                </a:solidFill>
              </a:rPr>
              <a:t>ISR</a:t>
            </a:r>
            <a:r>
              <a:rPr lang="it-IT" dirty="0" smtClean="0">
                <a:solidFill>
                  <a:srgbClr val="000066"/>
                </a:solidFill>
              </a:rPr>
              <a:t> (</a:t>
            </a:r>
            <a:r>
              <a:rPr lang="it-IT" b="1" dirty="0" smtClean="0">
                <a:solidFill>
                  <a:srgbClr val="000066"/>
                </a:solidFill>
              </a:rPr>
              <a:t>I</a:t>
            </a:r>
            <a:r>
              <a:rPr lang="it-IT" dirty="0" smtClean="0">
                <a:solidFill>
                  <a:srgbClr val="000066"/>
                </a:solidFill>
              </a:rPr>
              <a:t>nterrupt </a:t>
            </a:r>
            <a:r>
              <a:rPr lang="it-IT" b="1" dirty="0" smtClean="0">
                <a:solidFill>
                  <a:srgbClr val="000066"/>
                </a:solidFill>
              </a:rPr>
              <a:t>S</a:t>
            </a:r>
            <a:r>
              <a:rPr lang="it-IT" dirty="0" smtClean="0">
                <a:solidFill>
                  <a:srgbClr val="000066"/>
                </a:solidFill>
              </a:rPr>
              <a:t>ervice </a:t>
            </a:r>
            <a:r>
              <a:rPr lang="it-IT" b="1" dirty="0" err="1" smtClean="0">
                <a:solidFill>
                  <a:srgbClr val="000066"/>
                </a:solidFill>
              </a:rPr>
              <a:t>R</a:t>
            </a:r>
            <a:r>
              <a:rPr lang="it-IT" dirty="0" err="1" smtClean="0">
                <a:solidFill>
                  <a:srgbClr val="000066"/>
                </a:solidFill>
              </a:rPr>
              <a:t>outines</a:t>
            </a:r>
            <a:r>
              <a:rPr lang="it-IT" dirty="0" smtClean="0">
                <a:solidFill>
                  <a:srgbClr val="000066"/>
                </a:solidFill>
              </a:rPr>
              <a:t>) sono particolari funzioni per la gestione degli interrupt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Una ISR non può avere alcun parametro e non deve restituire valori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Una ISR dovrebbe essere breve e di rapida esecuzione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Se il programma utilizza più di una ISR, questa può essere eseguita solo una alla volta: altri interrupt verranno eseguiti dopo che quello corrente è concluso (in un ordine che dipende dalla priorità)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Interrupt: le ISR</a:t>
            </a:r>
            <a:r>
              <a:rPr lang="en-GB" sz="3600" b="1" baseline="-25000" dirty="0" smtClean="0">
                <a:solidFill>
                  <a:srgbClr val="333399"/>
                </a:solidFill>
                <a:latin typeface="Tahoma" pitchFamily="34" charset="0"/>
              </a:rPr>
              <a:t>1</a:t>
            </a:r>
            <a:endParaRPr lang="it-IT" sz="36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42984"/>
            <a:ext cx="7862887" cy="2643206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Per passare i dati tra ISR e il programma principale si usano variabili globali</a:t>
            </a:r>
          </a:p>
          <a:p>
            <a:pPr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Per assicurarsi che le variabili globali condivise tra ISR e il programma principale siano aggiornate correttamente, vanno dichiarate come </a:t>
            </a:r>
            <a:r>
              <a:rPr lang="it-IT" b="1" i="1" dirty="0" smtClean="0">
                <a:solidFill>
                  <a:srgbClr val="000066"/>
                </a:solidFill>
              </a:rPr>
              <a:t>volatile</a:t>
            </a:r>
          </a:p>
          <a:p>
            <a:pPr>
              <a:lnSpc>
                <a:spcPct val="85000"/>
              </a:lnSpc>
            </a:pPr>
            <a:endParaRPr lang="it-IT" sz="3000" i="1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endParaRPr lang="it-IT" sz="3000" dirty="0" smtClean="0">
              <a:solidFill>
                <a:srgbClr val="00006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Interrupt: le ISR</a:t>
            </a:r>
            <a:r>
              <a:rPr lang="en-GB" sz="3600" b="1" baseline="-25000" dirty="0" smtClean="0">
                <a:solidFill>
                  <a:srgbClr val="333399"/>
                </a:solidFill>
                <a:latin typeface="Tahoma" pitchFamily="34" charset="0"/>
              </a:rPr>
              <a:t>2</a:t>
            </a:r>
            <a:endParaRPr lang="it-IT" sz="3600" dirty="0" smtClean="0"/>
          </a:p>
        </p:txBody>
      </p:sp>
      <p:pic>
        <p:nvPicPr>
          <p:cNvPr id="6" name="Immagine 5" descr="Interru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143380"/>
            <a:ext cx="4584192" cy="21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attachInterrupt</a:t>
            </a:r>
            <a:r>
              <a:rPr lang="it-IT" b="1" dirty="0" smtClean="0">
                <a:solidFill>
                  <a:srgbClr val="000066"/>
                </a:solidFill>
              </a:rPr>
              <a:t>(</a:t>
            </a:r>
            <a:r>
              <a:rPr lang="it-IT" b="1" dirty="0" err="1" smtClean="0">
                <a:solidFill>
                  <a:srgbClr val="000066"/>
                </a:solidFill>
              </a:rPr>
              <a:t>digitalPinToInterrupt</a:t>
            </a:r>
            <a:r>
              <a:rPr lang="it-IT" b="1" dirty="0" smtClean="0">
                <a:solidFill>
                  <a:srgbClr val="000066"/>
                </a:solidFill>
              </a:rPr>
              <a:t>(pin), ISR, mode)</a:t>
            </a:r>
          </a:p>
          <a:p>
            <a:pPr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pin</a:t>
            </a:r>
            <a:r>
              <a:rPr lang="it-IT" dirty="0" smtClean="0">
                <a:solidFill>
                  <a:srgbClr val="000066"/>
                </a:solidFill>
              </a:rPr>
              <a:t>: il pin dell'interrupt (</a:t>
            </a:r>
            <a:r>
              <a:rPr lang="it-IT" dirty="0" err="1" smtClean="0">
                <a:solidFill>
                  <a:srgbClr val="000066"/>
                </a:solidFill>
              </a:rPr>
              <a:t>int</a:t>
            </a:r>
            <a:r>
              <a:rPr lang="it-IT" dirty="0" smtClean="0">
                <a:solidFill>
                  <a:srgbClr val="000066"/>
                </a:solidFill>
              </a:rPr>
              <a:t>) </a:t>
            </a:r>
          </a:p>
          <a:p>
            <a:pPr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ISR</a:t>
            </a:r>
            <a:r>
              <a:rPr lang="it-IT" dirty="0" smtClean="0">
                <a:solidFill>
                  <a:srgbClr val="000066"/>
                </a:solidFill>
              </a:rPr>
              <a:t>: la funzione da chiamare quando si verifica l'interruzione</a:t>
            </a:r>
          </a:p>
          <a:p>
            <a:pPr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mode</a:t>
            </a:r>
            <a:r>
              <a:rPr lang="it-IT" dirty="0" smtClean="0">
                <a:solidFill>
                  <a:srgbClr val="000066"/>
                </a:solidFill>
              </a:rPr>
              <a:t>:</a:t>
            </a:r>
            <a:r>
              <a:rPr lang="it-IT" b="1" dirty="0" smtClean="0">
                <a:solidFill>
                  <a:srgbClr val="000066"/>
                </a:solidFill>
              </a:rPr>
              <a:t> 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LOW interviene quando il pin va basso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HIGH interviene quando il pin va alto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RISING interviene quando il pin va da basso a alto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FALLING interviene quando il pin va da alto a basso</a:t>
            </a:r>
          </a:p>
          <a:p>
            <a:pPr lvl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CHANGE interviene quando lo stato del pin cambia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Gestione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dell’interrupt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862887" cy="489654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None/>
            </a:pPr>
            <a:r>
              <a:rPr lang="it-IT" b="1" dirty="0" err="1" smtClean="0">
                <a:solidFill>
                  <a:srgbClr val="000066"/>
                </a:solidFill>
              </a:rPr>
              <a:t>detachInterrupt</a:t>
            </a:r>
            <a:r>
              <a:rPr lang="it-IT" b="1" dirty="0" smtClean="0">
                <a:solidFill>
                  <a:srgbClr val="000066"/>
                </a:solidFill>
              </a:rPr>
              <a:t>(</a:t>
            </a:r>
            <a:r>
              <a:rPr lang="it-IT" b="1" dirty="0" err="1" smtClean="0">
                <a:solidFill>
                  <a:srgbClr val="000066"/>
                </a:solidFill>
              </a:rPr>
              <a:t>digitalPinToInterrupt</a:t>
            </a:r>
            <a:r>
              <a:rPr lang="it-IT" b="1" dirty="0" smtClean="0">
                <a:solidFill>
                  <a:srgbClr val="000066"/>
                </a:solidFill>
              </a:rPr>
              <a:t>(pin))</a:t>
            </a:r>
          </a:p>
          <a:p>
            <a:pPr>
              <a:lnSpc>
                <a:spcPct val="85000"/>
              </a:lnSpc>
            </a:pPr>
            <a:r>
              <a:rPr lang="it-IT" b="1" dirty="0" smtClean="0">
                <a:solidFill>
                  <a:srgbClr val="000066"/>
                </a:solidFill>
              </a:rPr>
              <a:t>pin</a:t>
            </a:r>
            <a:r>
              <a:rPr lang="it-IT" dirty="0" smtClean="0">
                <a:solidFill>
                  <a:srgbClr val="000066"/>
                </a:solidFill>
              </a:rPr>
              <a:t>: il pin dell'interrupt da disabilitare ( </a:t>
            </a:r>
            <a:r>
              <a:rPr lang="it-IT" dirty="0" err="1" smtClean="0">
                <a:solidFill>
                  <a:srgbClr val="000066"/>
                </a:solidFill>
              </a:rPr>
              <a:t>int</a:t>
            </a:r>
            <a:r>
              <a:rPr lang="it-IT" dirty="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85000"/>
              </a:lnSpc>
              <a:buNone/>
            </a:pPr>
            <a:endParaRPr lang="it-IT" sz="1400" b="1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  <a:buNone/>
            </a:pPr>
            <a:r>
              <a:rPr lang="it-IT" dirty="0" smtClean="0">
                <a:solidFill>
                  <a:srgbClr val="000066"/>
                </a:solidFill>
              </a:rPr>
              <a:t>Nelle esempio che segue viene utilizzato l’interrupt per accendere/spegnere un LED in seguito alla chiusura di un pulsante collegato al pin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Gestione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dell’interrupt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142984"/>
            <a:ext cx="7862887" cy="507209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buNone/>
            </a:pPr>
            <a:r>
              <a:rPr lang="it-IT" sz="2400" dirty="0" err="1" smtClean="0">
                <a:solidFill>
                  <a:srgbClr val="000066"/>
                </a:solidFill>
              </a:rPr>
              <a:t>const</a:t>
            </a:r>
            <a:r>
              <a:rPr lang="it-IT" sz="2400" dirty="0" smtClean="0">
                <a:solidFill>
                  <a:srgbClr val="000066"/>
                </a:solidFill>
              </a:rPr>
              <a:t> byte </a:t>
            </a:r>
            <a:r>
              <a:rPr lang="it-IT" sz="2400" dirty="0" err="1" smtClean="0">
                <a:solidFill>
                  <a:srgbClr val="000066"/>
                </a:solidFill>
              </a:rPr>
              <a:t>interruptPin</a:t>
            </a:r>
            <a:r>
              <a:rPr lang="it-IT" sz="2400" dirty="0" smtClean="0">
                <a:solidFill>
                  <a:srgbClr val="000066"/>
                </a:solidFill>
              </a:rPr>
              <a:t> = 2;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volatile byte state = LOW; // Led spento</a:t>
            </a:r>
          </a:p>
          <a:p>
            <a:pPr>
              <a:lnSpc>
                <a:spcPct val="85000"/>
              </a:lnSpc>
              <a:buNone/>
            </a:pPr>
            <a:endParaRPr lang="it-IT" sz="1400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  <a:buNone/>
            </a:pPr>
            <a:r>
              <a:rPr lang="it-IT" sz="2400" dirty="0" err="1" smtClean="0">
                <a:solidFill>
                  <a:srgbClr val="000066"/>
                </a:solidFill>
              </a:rPr>
              <a:t>void</a:t>
            </a:r>
            <a:r>
              <a:rPr lang="it-IT" sz="2400" dirty="0" smtClean="0">
                <a:solidFill>
                  <a:srgbClr val="000066"/>
                </a:solidFill>
              </a:rPr>
              <a:t> </a:t>
            </a:r>
            <a:r>
              <a:rPr lang="it-IT" sz="2400" dirty="0" err="1" smtClean="0">
                <a:solidFill>
                  <a:srgbClr val="000066"/>
                </a:solidFill>
              </a:rPr>
              <a:t>setup</a:t>
            </a:r>
            <a:r>
              <a:rPr lang="it-IT" sz="2400" dirty="0" smtClean="0">
                <a:solidFill>
                  <a:srgbClr val="000066"/>
                </a:solidFill>
              </a:rPr>
              <a:t>() {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  </a:t>
            </a:r>
            <a:r>
              <a:rPr lang="it-IT" sz="2400" dirty="0" err="1" smtClean="0">
                <a:solidFill>
                  <a:srgbClr val="000066"/>
                </a:solidFill>
              </a:rPr>
              <a:t>pinMode</a:t>
            </a:r>
            <a:r>
              <a:rPr lang="it-IT" sz="2400" dirty="0" smtClean="0">
                <a:solidFill>
                  <a:srgbClr val="000066"/>
                </a:solidFill>
              </a:rPr>
              <a:t>(</a:t>
            </a:r>
            <a:r>
              <a:rPr lang="it-IT" sz="2400" dirty="0" err="1" smtClean="0">
                <a:solidFill>
                  <a:srgbClr val="000066"/>
                </a:solidFill>
              </a:rPr>
              <a:t>LED_BUILTIN</a:t>
            </a:r>
            <a:r>
              <a:rPr lang="it-IT" sz="2400" dirty="0" smtClean="0">
                <a:solidFill>
                  <a:srgbClr val="000066"/>
                </a:solidFill>
              </a:rPr>
              <a:t>, OUTPUT);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  </a:t>
            </a:r>
            <a:r>
              <a:rPr lang="it-IT" sz="2400" dirty="0" err="1" smtClean="0">
                <a:solidFill>
                  <a:srgbClr val="000066"/>
                </a:solidFill>
              </a:rPr>
              <a:t>pinMode</a:t>
            </a:r>
            <a:r>
              <a:rPr lang="it-IT" sz="2400" dirty="0" smtClean="0">
                <a:solidFill>
                  <a:srgbClr val="000066"/>
                </a:solidFill>
              </a:rPr>
              <a:t>(</a:t>
            </a:r>
            <a:r>
              <a:rPr lang="it-IT" sz="2400" dirty="0" err="1" smtClean="0">
                <a:solidFill>
                  <a:srgbClr val="000066"/>
                </a:solidFill>
              </a:rPr>
              <a:t>interruptPin</a:t>
            </a:r>
            <a:r>
              <a:rPr lang="it-IT" sz="2400" dirty="0" smtClean="0">
                <a:solidFill>
                  <a:srgbClr val="000066"/>
                </a:solidFill>
              </a:rPr>
              <a:t>, </a:t>
            </a:r>
            <a:r>
              <a:rPr lang="it-IT" sz="2400" dirty="0" err="1" smtClean="0">
                <a:solidFill>
                  <a:srgbClr val="000066"/>
                </a:solidFill>
              </a:rPr>
              <a:t>INPUT_PULLUP</a:t>
            </a:r>
            <a:r>
              <a:rPr lang="it-IT" sz="2400" dirty="0" smtClean="0">
                <a:solidFill>
                  <a:srgbClr val="000066"/>
                </a:solidFill>
              </a:rPr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  </a:t>
            </a:r>
            <a:r>
              <a:rPr lang="it-IT" sz="2400" dirty="0" err="1" smtClean="0">
                <a:solidFill>
                  <a:srgbClr val="000066"/>
                </a:solidFill>
              </a:rPr>
              <a:t>attachInterrupt</a:t>
            </a:r>
            <a:r>
              <a:rPr lang="it-IT" sz="2400" dirty="0" smtClean="0">
                <a:solidFill>
                  <a:srgbClr val="000066"/>
                </a:solidFill>
              </a:rPr>
              <a:t>(</a:t>
            </a:r>
            <a:r>
              <a:rPr lang="it-IT" sz="2400" dirty="0" err="1" smtClean="0">
                <a:solidFill>
                  <a:srgbClr val="000066"/>
                </a:solidFill>
              </a:rPr>
              <a:t>digitalPinToInterrupt</a:t>
            </a:r>
            <a:r>
              <a:rPr lang="it-IT" sz="2400" dirty="0" smtClean="0">
                <a:solidFill>
                  <a:srgbClr val="000066"/>
                </a:solidFill>
              </a:rPr>
              <a:t>(</a:t>
            </a:r>
            <a:r>
              <a:rPr lang="it-IT" sz="2400" dirty="0" err="1" smtClean="0">
                <a:solidFill>
                  <a:srgbClr val="000066"/>
                </a:solidFill>
              </a:rPr>
              <a:t>interruptPin</a:t>
            </a:r>
            <a:r>
              <a:rPr lang="it-IT" sz="2400" dirty="0" smtClean="0">
                <a:solidFill>
                  <a:srgbClr val="000066"/>
                </a:solidFill>
              </a:rPr>
              <a:t>), </a:t>
            </a:r>
            <a:r>
              <a:rPr lang="it-IT" sz="2400" dirty="0" err="1" smtClean="0">
                <a:solidFill>
                  <a:srgbClr val="000066"/>
                </a:solidFill>
              </a:rPr>
              <a:t>changeLedStatus</a:t>
            </a:r>
            <a:r>
              <a:rPr lang="it-IT" sz="2400" dirty="0" smtClean="0">
                <a:solidFill>
                  <a:srgbClr val="000066"/>
                </a:solidFill>
              </a:rPr>
              <a:t>, CHANGE);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}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err="1" smtClean="0">
                <a:solidFill>
                  <a:srgbClr val="000066"/>
                </a:solidFill>
              </a:rPr>
              <a:t>void</a:t>
            </a:r>
            <a:r>
              <a:rPr lang="it-IT" sz="2400" dirty="0" smtClean="0">
                <a:solidFill>
                  <a:srgbClr val="000066"/>
                </a:solidFill>
              </a:rPr>
              <a:t> </a:t>
            </a:r>
            <a:r>
              <a:rPr lang="it-IT" sz="2400" dirty="0" err="1" smtClean="0">
                <a:solidFill>
                  <a:srgbClr val="000066"/>
                </a:solidFill>
              </a:rPr>
              <a:t>loop</a:t>
            </a:r>
            <a:r>
              <a:rPr lang="it-IT" sz="2400" dirty="0" smtClean="0">
                <a:solidFill>
                  <a:srgbClr val="000066"/>
                </a:solidFill>
              </a:rPr>
              <a:t>() { }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err="1" smtClean="0">
                <a:solidFill>
                  <a:srgbClr val="000066"/>
                </a:solidFill>
              </a:rPr>
              <a:t>void</a:t>
            </a:r>
            <a:r>
              <a:rPr lang="it-IT" sz="2400" dirty="0" smtClean="0">
                <a:solidFill>
                  <a:srgbClr val="000066"/>
                </a:solidFill>
              </a:rPr>
              <a:t> </a:t>
            </a:r>
            <a:r>
              <a:rPr lang="it-IT" sz="2400" dirty="0" err="1" smtClean="0">
                <a:solidFill>
                  <a:srgbClr val="000066"/>
                </a:solidFill>
              </a:rPr>
              <a:t>changeLedStatus</a:t>
            </a:r>
            <a:r>
              <a:rPr lang="it-IT" sz="2400" dirty="0" smtClean="0">
                <a:solidFill>
                  <a:srgbClr val="000066"/>
                </a:solidFill>
              </a:rPr>
              <a:t>() { // ISR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	state = !</a:t>
            </a:r>
            <a:r>
              <a:rPr lang="it-IT" sz="2400" dirty="0" err="1" smtClean="0">
                <a:solidFill>
                  <a:srgbClr val="000066"/>
                </a:solidFill>
              </a:rPr>
              <a:t>state</a:t>
            </a:r>
            <a:r>
              <a:rPr lang="it-IT" sz="2400" dirty="0" smtClean="0">
                <a:solidFill>
                  <a:srgbClr val="000066"/>
                </a:solidFill>
              </a:rPr>
              <a:t>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	</a:t>
            </a:r>
            <a:r>
              <a:rPr lang="it-IT" sz="2400" dirty="0" err="1" smtClean="0">
                <a:solidFill>
                  <a:srgbClr val="000066"/>
                </a:solidFill>
              </a:rPr>
              <a:t>digitalWrite</a:t>
            </a:r>
            <a:r>
              <a:rPr lang="it-IT" sz="2400" dirty="0" smtClean="0">
                <a:solidFill>
                  <a:srgbClr val="000066"/>
                </a:solidFill>
              </a:rPr>
              <a:t>(</a:t>
            </a:r>
            <a:r>
              <a:rPr lang="it-IT" sz="2400" dirty="0" err="1" smtClean="0">
                <a:solidFill>
                  <a:srgbClr val="000066"/>
                </a:solidFill>
              </a:rPr>
              <a:t>LED_BUILTIN</a:t>
            </a:r>
            <a:r>
              <a:rPr lang="it-IT" sz="2400" dirty="0" smtClean="0">
                <a:solidFill>
                  <a:srgbClr val="000066"/>
                </a:solidFill>
              </a:rPr>
              <a:t>, state);</a:t>
            </a:r>
          </a:p>
          <a:p>
            <a:pPr>
              <a:lnSpc>
                <a:spcPct val="85000"/>
              </a:lnSpc>
              <a:buNone/>
            </a:pPr>
            <a:r>
              <a:rPr lang="it-IT" sz="2400" dirty="0" smtClean="0">
                <a:solidFill>
                  <a:srgbClr val="000066"/>
                </a:solidFill>
              </a:rPr>
              <a:t>}</a:t>
            </a:r>
          </a:p>
          <a:p>
            <a:pPr>
              <a:lnSpc>
                <a:spcPct val="85000"/>
              </a:lnSpc>
              <a:buNone/>
            </a:pPr>
            <a:endParaRPr lang="it-IT" sz="2400" dirty="0" smtClean="0">
              <a:solidFill>
                <a:srgbClr val="00006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Interrupt: </a:t>
            </a:r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esempio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862887" cy="4681537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Famiglia di schede originariamente basate sui microcontrollori </a:t>
            </a:r>
            <a:r>
              <a:rPr lang="it-IT" b="1" dirty="0" err="1" smtClean="0">
                <a:solidFill>
                  <a:srgbClr val="000066"/>
                </a:solidFill>
              </a:rPr>
              <a:t>Atmel</a:t>
            </a:r>
            <a:endParaRPr lang="it-IT" b="1" dirty="0" smtClean="0">
              <a:solidFill>
                <a:srgbClr val="000066"/>
              </a:solidFill>
            </a:endParaRPr>
          </a:p>
          <a:p>
            <a:pPr marL="361950" indent="-361950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Integrano dispositivi per semplificare i collegamenti verso l’esterno:</a:t>
            </a:r>
          </a:p>
          <a:p>
            <a:pPr lvl="1"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connettori di input e output per segnali analogici e digitali</a:t>
            </a:r>
          </a:p>
          <a:p>
            <a:pPr lvl="1"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interfaccia seriale per la comunicazione</a:t>
            </a:r>
          </a:p>
          <a:p>
            <a:pPr lvl="1"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regolatore di tensione</a:t>
            </a:r>
          </a:p>
          <a:p>
            <a:pPr lvl="1">
              <a:lnSpc>
                <a:spcPct val="85000"/>
              </a:lnSpc>
            </a:pPr>
            <a:r>
              <a:rPr lang="it-IT" sz="3000" dirty="0" smtClean="0">
                <a:solidFill>
                  <a:srgbClr val="000066"/>
                </a:solidFill>
              </a:rPr>
              <a:t>LED, pulsante, ecc.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Piattaforma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hardware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Piattaforma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hardware</a:t>
            </a:r>
            <a:endParaRPr lang="it-IT" sz="3600" dirty="0" smtClean="0"/>
          </a:p>
        </p:txBody>
      </p:sp>
      <p:pic>
        <p:nvPicPr>
          <p:cNvPr id="2050" name="Picture 2" descr="Arduino U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1638300" cy="1162050"/>
          </a:xfrm>
          <a:prstGeom prst="rect">
            <a:avLst/>
          </a:prstGeom>
          <a:noFill/>
        </p:spPr>
      </p:pic>
      <p:pic>
        <p:nvPicPr>
          <p:cNvPr id="2052" name="Picture 4" descr="Arduino U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14818"/>
            <a:ext cx="2409825" cy="1228726"/>
          </a:xfrm>
          <a:prstGeom prst="rect">
            <a:avLst/>
          </a:prstGeom>
          <a:noFill/>
        </p:spPr>
      </p:pic>
      <p:pic>
        <p:nvPicPr>
          <p:cNvPr id="2054" name="Picture 6" descr="Arduino N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643446"/>
            <a:ext cx="1076325" cy="438151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000100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Arduino UNO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14744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Arduino Mega 2560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858016" y="52149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Arduino Nano</a:t>
            </a:r>
            <a:endParaRPr lang="it-IT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5787" y="1214423"/>
            <a:ext cx="7572428" cy="264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solidFill>
                  <a:srgbClr val="000066"/>
                </a:solidFill>
              </a:rPr>
              <a:t>P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rincipali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schede, basate sui microcontrollori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Atmel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8-bit AVR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della serie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Atmega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58775" marR="0" lvl="0" indent="-358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Arduino UNO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Arduino Mega 2560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Arduino Nano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484313"/>
            <a:ext cx="7745440" cy="4730769"/>
          </a:xfrm>
        </p:spPr>
        <p:txBody>
          <a:bodyPr>
            <a:normAutofit lnSpcReduction="10000"/>
          </a:bodyPr>
          <a:lstStyle/>
          <a:p>
            <a:pPr marL="361950" indent="-361950">
              <a:lnSpc>
                <a:spcPct val="90000"/>
              </a:lnSpc>
            </a:pPr>
            <a:r>
              <a:rPr lang="it-IT" dirty="0" smtClean="0">
                <a:solidFill>
                  <a:srgbClr val="000066"/>
                </a:solidFill>
              </a:rPr>
              <a:t>Date le limitate caratteristiche della serie  </a:t>
            </a:r>
            <a:r>
              <a:rPr lang="it-IT" dirty="0" err="1" smtClean="0">
                <a:solidFill>
                  <a:srgbClr val="000066"/>
                </a:solidFill>
              </a:rPr>
              <a:t>ATmega</a:t>
            </a:r>
            <a:r>
              <a:rPr lang="it-IT" dirty="0" smtClean="0">
                <a:solidFill>
                  <a:srgbClr val="000066"/>
                </a:solidFill>
              </a:rPr>
              <a:t>, è in atto una transizione verso microcontrollori a 32 bit </a:t>
            </a:r>
            <a:r>
              <a:rPr lang="it-IT" dirty="0" smtClean="0">
                <a:solidFill>
                  <a:srgbClr val="000066"/>
                </a:solidFill>
                <a:hlinkClick r:id="rId2"/>
              </a:rPr>
              <a:t>ARM </a:t>
            </a:r>
            <a:r>
              <a:rPr lang="it-IT" dirty="0" err="1" smtClean="0">
                <a:solidFill>
                  <a:srgbClr val="000066"/>
                </a:solidFill>
                <a:hlinkClick r:id="rId2"/>
              </a:rPr>
              <a:t>Cortex-M</a:t>
            </a:r>
            <a:endParaRPr lang="it-IT" dirty="0" smtClean="0">
              <a:solidFill>
                <a:srgbClr val="000066"/>
              </a:solidFill>
            </a:endParaRPr>
          </a:p>
          <a:p>
            <a:pPr marL="361950" indent="-361950">
              <a:lnSpc>
                <a:spcPct val="90000"/>
              </a:lnSpc>
            </a:pPr>
            <a:r>
              <a:rPr lang="it-IT" dirty="0" smtClean="0">
                <a:solidFill>
                  <a:srgbClr val="000066"/>
                </a:solidFill>
              </a:rPr>
              <a:t>Le schede </a:t>
            </a:r>
            <a:r>
              <a:rPr lang="it-IT" b="1" dirty="0" smtClean="0">
                <a:solidFill>
                  <a:srgbClr val="000066"/>
                </a:solidFill>
                <a:hlinkClick r:id="rId3"/>
              </a:rPr>
              <a:t>Arduino Nano 33 BLE</a:t>
            </a:r>
            <a:r>
              <a:rPr lang="it-IT" dirty="0" smtClean="0">
                <a:solidFill>
                  <a:srgbClr val="000066"/>
                </a:solidFill>
              </a:rPr>
              <a:t> e </a:t>
            </a:r>
            <a:r>
              <a:rPr lang="it-IT" b="1" dirty="0" smtClean="0">
                <a:solidFill>
                  <a:srgbClr val="000066"/>
                </a:solidFill>
                <a:hlinkClick r:id="rId4"/>
              </a:rPr>
              <a:t> Arduino Nano 33 </a:t>
            </a:r>
            <a:r>
              <a:rPr lang="it-IT" b="1" dirty="0" err="1" smtClean="0">
                <a:solidFill>
                  <a:srgbClr val="000066"/>
                </a:solidFill>
                <a:hlinkClick r:id="rId4"/>
              </a:rPr>
              <a:t>IoT</a:t>
            </a:r>
            <a:r>
              <a:rPr lang="it-IT" b="1" dirty="0" smtClean="0">
                <a:solidFill>
                  <a:srgbClr val="000066"/>
                </a:solidFill>
              </a:rPr>
              <a:t>,</a:t>
            </a:r>
            <a:r>
              <a:rPr lang="it-IT" dirty="0" smtClean="0">
                <a:solidFill>
                  <a:srgbClr val="000066"/>
                </a:solidFill>
              </a:rPr>
              <a:t> ad esempio, sono un'evoluzione del tradizionale Arduino Nano, che mantengono le stesse dimensioni (45x18 mm), ma con caratteristiche innovative: ad esempio, connettività </a:t>
            </a:r>
            <a:r>
              <a:rPr lang="it-IT" dirty="0" err="1" smtClean="0">
                <a:solidFill>
                  <a:srgbClr val="000066"/>
                </a:solidFill>
              </a:rPr>
              <a:t>WiFi</a:t>
            </a:r>
            <a:r>
              <a:rPr lang="it-IT" dirty="0" smtClean="0">
                <a:solidFill>
                  <a:srgbClr val="000066"/>
                </a:solidFill>
              </a:rPr>
              <a:t> e Bluetooth, eventuali sensori on </a:t>
            </a:r>
            <a:r>
              <a:rPr lang="it-IT" dirty="0" err="1" smtClean="0">
                <a:solidFill>
                  <a:srgbClr val="000066"/>
                </a:solidFill>
              </a:rPr>
              <a:t>board</a:t>
            </a:r>
            <a:endParaRPr lang="it-IT" dirty="0" smtClean="0">
              <a:solidFill>
                <a:srgbClr val="000066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333399"/>
                </a:solidFill>
                <a:latin typeface="Tahoma" pitchFamily="34" charset="0"/>
              </a:rPr>
              <a:t>Piattaforma</a:t>
            </a:r>
            <a:r>
              <a:rPr lang="en-GB" sz="3600" b="1" dirty="0" smtClean="0">
                <a:solidFill>
                  <a:srgbClr val="333399"/>
                </a:solidFill>
                <a:latin typeface="Tahoma" pitchFamily="34" charset="0"/>
              </a:rPr>
              <a:t> hardware</a:t>
            </a: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515A4B-88E3-4D4C-B411-157D1138BBAD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8311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Circuiti digitali: livelli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560839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I componenti digitali sono alimentati generalmente da una tensione di 5 V (TTL) o quella più recente di 3.3 V (CMOS)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Ai livelli logici </a:t>
            </a:r>
            <a:r>
              <a:rPr lang="it-IT" b="1" dirty="0" smtClean="0">
                <a:solidFill>
                  <a:srgbClr val="000066"/>
                </a:solidFill>
              </a:rPr>
              <a:t>alto</a:t>
            </a:r>
            <a:r>
              <a:rPr lang="it-IT" dirty="0" smtClean="0">
                <a:solidFill>
                  <a:srgbClr val="000066"/>
                </a:solidFill>
              </a:rPr>
              <a:t> e </a:t>
            </a:r>
            <a:r>
              <a:rPr lang="it-IT" b="1" dirty="0" smtClean="0">
                <a:solidFill>
                  <a:srgbClr val="000066"/>
                </a:solidFill>
              </a:rPr>
              <a:t>basso</a:t>
            </a:r>
            <a:r>
              <a:rPr lang="it-IT" dirty="0" smtClean="0">
                <a:solidFill>
                  <a:srgbClr val="000066"/>
                </a:solidFill>
              </a:rPr>
              <a:t> corrispondono due intervalli di tensione abbastanza ampi per compensare le differenze costruttive dei componenti e i disturbi elettrici (rumore)</a:t>
            </a:r>
          </a:p>
          <a:p>
            <a:pPr eaLnBrk="1" hangingPunct="1">
              <a:lnSpc>
                <a:spcPct val="85000"/>
              </a:lnSpc>
            </a:pPr>
            <a:r>
              <a:rPr lang="it-IT" dirty="0" smtClean="0">
                <a:solidFill>
                  <a:srgbClr val="000066"/>
                </a:solidFill>
              </a:rPr>
              <a:t>Questi intervalli dipendono dalla tensione di alimentazione e dal tipo di componenti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Livelli logici di tensione</a:t>
            </a:r>
            <a:endParaRPr lang="it-IT" dirty="0"/>
          </a:p>
        </p:txBody>
      </p:sp>
      <p:pic>
        <p:nvPicPr>
          <p:cNvPr id="5" name="Segnaposto contenuto 4" descr="ttl-cmos-atmega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475738" cy="4676394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F1FE759-1B45-41B0-A38C-7E19DA83A47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6" name="Immagine 5" descr="image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52936"/>
            <a:ext cx="36004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2419</Words>
  <Application>Microsoft Office PowerPoint</Application>
  <PresentationFormat>Presentazione su schermo (4:3)</PresentationFormat>
  <Paragraphs>324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Diapositiva 1</vt:lpstr>
      <vt:lpstr>Arduino</vt:lpstr>
      <vt:lpstr>Arduino</vt:lpstr>
      <vt:lpstr>Arduino</vt:lpstr>
      <vt:lpstr>Piattaforma hardware</vt:lpstr>
      <vt:lpstr>Piattaforma hardware</vt:lpstr>
      <vt:lpstr>Piattaforma hardware</vt:lpstr>
      <vt:lpstr>Circuiti digitali: livelli</vt:lpstr>
      <vt:lpstr>Livelli logici di tensione</vt:lpstr>
      <vt:lpstr>Ambiente di sviluppo (IDE)</vt:lpstr>
      <vt:lpstr>Altri ambienti di sviluppo</vt:lpstr>
      <vt:lpstr>Altri ambienti di sviluppo</vt:lpstr>
      <vt:lpstr>Programmazione visuale</vt:lpstr>
      <vt:lpstr>Programmazione visuale</vt:lpstr>
      <vt:lpstr>Programmazione visuale</vt:lpstr>
      <vt:lpstr>Il sito di Arduino</vt:lpstr>
      <vt:lpstr>Struttura di un programma</vt:lpstr>
      <vt:lpstr>Struttura di un programma</vt:lpstr>
      <vt:lpstr>Diapositiva 19</vt:lpstr>
      <vt:lpstr>Diapositiva 20</vt:lpstr>
      <vt:lpstr>Arduino UNO</vt:lpstr>
      <vt:lpstr>Pin digitali di I/O</vt:lpstr>
      <vt:lpstr>Pin digitali di I/O</vt:lpstr>
      <vt:lpstr>Pin di ingresso analogici</vt:lpstr>
      <vt:lpstr>Arduino: Language Reference</vt:lpstr>
      <vt:lpstr>Funzioni: I/O digitali</vt:lpstr>
      <vt:lpstr>Funzioni: I/O digitali</vt:lpstr>
      <vt:lpstr>Funzioni: I/O digitali</vt:lpstr>
      <vt:lpstr>Funzioni: I/O analogiche</vt:lpstr>
      <vt:lpstr>Funzioni: I/O analogiche</vt:lpstr>
      <vt:lpstr>Funzioni: I/O analogiche</vt:lpstr>
      <vt:lpstr>Modulazione a larghezza di impulso Pulse Width Modulation (PWM)</vt:lpstr>
      <vt:lpstr>Funzioni: I/O analogiche</vt:lpstr>
      <vt:lpstr>Funzioni di tempo</vt:lpstr>
      <vt:lpstr>Funzioni di tempo</vt:lpstr>
      <vt:lpstr>Durata di un impulso</vt:lpstr>
      <vt:lpstr>Generare un suono</vt:lpstr>
      <vt:lpstr>Generare un suono</vt:lpstr>
      <vt:lpstr>Polling e Interrupt</vt:lpstr>
      <vt:lpstr>Interrupt</vt:lpstr>
      <vt:lpstr>Interrupt con Arduino UNO</vt:lpstr>
      <vt:lpstr>Interrupt: le ISR1</vt:lpstr>
      <vt:lpstr>Interrupt: le ISR2</vt:lpstr>
      <vt:lpstr>Gestione dell’interrupt</vt:lpstr>
      <vt:lpstr>Gestione dell’interrupt</vt:lpstr>
      <vt:lpstr>Interrupt: esempio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Antonio Dal Borgo</cp:lastModifiedBy>
  <cp:revision>170</cp:revision>
  <dcterms:created xsi:type="dcterms:W3CDTF">2019-02-04T21:49:04Z</dcterms:created>
  <dcterms:modified xsi:type="dcterms:W3CDTF">2021-10-28T10:28:53Z</dcterms:modified>
</cp:coreProperties>
</file>